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47" d="100"/>
          <a:sy n="147" d="100"/>
        </p:scale>
        <p:origin x="56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5027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4A2C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132320" y="-1097280"/>
            <a:ext cx="3657600" cy="3657600"/>
          </a:xfrm>
          <a:prstGeom prst="ellipse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772400" y="2926080"/>
            <a:ext cx="2286000" cy="2286000"/>
          </a:xfrm>
          <a:prstGeom prst="ellipse">
            <a:avLst/>
          </a:prstGeom>
          <a:solidFill>
            <a:srgbClr val="FF8C00">
              <a:alpha val="18000"/>
            </a:srgbClr>
          </a:solidFill>
          <a:ln w="12700">
            <a:solidFill>
              <a:srgbClr val="FF8C00">
                <a:alpha val="18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-457200" y="3474720"/>
            <a:ext cx="1828800" cy="1828800"/>
          </a:xfrm>
          <a:prstGeom prst="ellipse">
            <a:avLst/>
          </a:prstGeom>
          <a:solidFill>
            <a:srgbClr val="9B59B6">
              <a:alpha val="22000"/>
            </a:srgbClr>
          </a:solidFill>
          <a:ln w="12700">
            <a:solidFill>
              <a:srgbClr val="9B59B6">
                <a:alpha val="22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1480" y="292608"/>
            <a:ext cx="1737360" cy="347472"/>
          </a:xfrm>
          <a:prstGeom prst="roundRect">
            <a:avLst>
              <a:gd name="adj" fmla="val 21053"/>
            </a:avLst>
          </a:prstGeom>
          <a:solidFill>
            <a:srgbClr val="FF8C00"/>
          </a:solidFill>
          <a:ln w="12700">
            <a:solidFill>
              <a:srgbClr val="FF8C0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11480" y="292608"/>
            <a:ext cx="17373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Unit 3 — OOAD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411480" y="777240"/>
            <a:ext cx="822960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 &amp;</a:t>
            </a:r>
            <a:endParaRPr lang="en-US" sz="42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 Design</a:t>
            </a:r>
            <a:endParaRPr lang="en-US" sz="4200" dirty="0"/>
          </a:p>
        </p:txBody>
      </p:sp>
      <p:sp>
        <p:nvSpPr>
          <p:cNvPr id="8" name="Text 6"/>
          <p:cNvSpPr/>
          <p:nvPr/>
        </p:nvSpPr>
        <p:spPr>
          <a:xfrm>
            <a:off x="411480" y="2999232"/>
            <a:ext cx="8229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250" i="1" dirty="0">
                <a:solidFill>
                  <a:srgbClr val="C9B8E8"/>
                </a:solidFill>
              </a:rPr>
              <a:t>TOPIC: Object Design Activities  •  Constraints &amp; Contracts  •  Method Specification</a:t>
            </a:r>
            <a:endParaRPr lang="en-US" sz="125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250" i="1" dirty="0">
                <a:solidFill>
                  <a:srgbClr val="C9B8E8"/>
                </a:solidFill>
              </a:rPr>
              <a:t>Verifying &amp; Validating Design  •  Object Persistence  •  Mapping Objects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411480" y="3977640"/>
            <a:ext cx="2743200" cy="36576"/>
          </a:xfrm>
          <a:prstGeom prst="rect">
            <a:avLst/>
          </a:prstGeom>
          <a:solidFill>
            <a:srgbClr val="FF8C00"/>
          </a:solidFill>
          <a:ln w="12700">
            <a:solidFill>
              <a:srgbClr val="FF8C0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11480" y="4114800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B0A0D0"/>
                </a:solidFill>
              </a:rPr>
              <a:t>Presented by: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11480" y="4343400"/>
            <a:ext cx="5486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Jamin Rai  |  Milan Parajuli  |  Nabin Daha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11480" y="4663440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B0A0D0"/>
                </a:solidFill>
              </a:rPr>
              <a:t>MIT, Bhaktapur Multiple Campus — 2082 Batch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A2C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217920" y="-1371600"/>
            <a:ext cx="4572000" cy="4572000"/>
          </a:xfrm>
          <a:prstGeom prst="ellipse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FFFFFF">
                <a:alpha val="8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3474720"/>
            <a:ext cx="2743200" cy="2743200"/>
          </a:xfrm>
          <a:prstGeom prst="ellipse">
            <a:avLst/>
          </a:prstGeom>
          <a:solidFill>
            <a:srgbClr val="FF8C00">
              <a:alpha val="15000"/>
            </a:srgbClr>
          </a:solidFill>
          <a:ln w="12700">
            <a:solidFill>
              <a:srgbClr val="FF8C00">
                <a:alpha val="15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18288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</a:rPr>
              <a:t>🎓  Quick Summary — Unit 3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65760" y="822960"/>
            <a:ext cx="3200400" cy="45720"/>
          </a:xfrm>
          <a:prstGeom prst="rect">
            <a:avLst/>
          </a:prstGeom>
          <a:solidFill>
            <a:srgbClr val="FF8C00"/>
          </a:solidFill>
          <a:ln w="12700">
            <a:solidFill>
              <a:srgbClr val="FF8C0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84048" y="978408"/>
            <a:ext cx="347472" cy="347472"/>
          </a:xfrm>
          <a:prstGeom prst="ellipse">
            <a:avLst/>
          </a:prstGeom>
          <a:solidFill>
            <a:srgbClr val="FF8C00">
              <a:alpha val="80000"/>
            </a:srgbClr>
          </a:solidFill>
          <a:ln w="12700">
            <a:solidFill>
              <a:srgbClr val="FF8C00">
                <a:alpha val="80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84048" y="97840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1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841248" y="969264"/>
            <a:ext cx="79095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50" dirty="0">
                <a:solidFill>
                  <a:srgbClr val="D8D0F0"/>
                </a:solidFill>
              </a:rPr>
              <a:t>Object Design = Reuse + Interface Spec + Restructuring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384048" y="1536192"/>
            <a:ext cx="347472" cy="347472"/>
          </a:xfrm>
          <a:prstGeom prst="ellipse">
            <a:avLst/>
          </a:prstGeom>
          <a:solidFill>
            <a:srgbClr val="7EC8E3">
              <a:alpha val="80000"/>
            </a:srgbClr>
          </a:solidFill>
          <a:ln w="12700">
            <a:solidFill>
              <a:srgbClr val="7EC8E3">
                <a:alpha val="80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84048" y="1536192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2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841248" y="1527048"/>
            <a:ext cx="79095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50" dirty="0">
                <a:solidFill>
                  <a:srgbClr val="D8D0F0"/>
                </a:solidFill>
              </a:rPr>
              <a:t>Constraints: Invariant (always), Precondition (before), Postcondition (after)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384048" y="2093976"/>
            <a:ext cx="347472" cy="347472"/>
          </a:xfrm>
          <a:prstGeom prst="ellipse">
            <a:avLst/>
          </a:prstGeom>
          <a:solidFill>
            <a:srgbClr val="A5F3A5">
              <a:alpha val="80000"/>
            </a:srgbClr>
          </a:solidFill>
          <a:ln w="12700">
            <a:solidFill>
              <a:srgbClr val="A5F3A5">
                <a:alpha val="80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84048" y="2093976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3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841248" y="2084832"/>
            <a:ext cx="79095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50" dirty="0">
                <a:solidFill>
                  <a:srgbClr val="D8D0F0"/>
                </a:solidFill>
              </a:rPr>
              <a:t>Design by Contract: Caller follows preconditions → Method guarantees postconditions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384048" y="2651760"/>
            <a:ext cx="347472" cy="347472"/>
          </a:xfrm>
          <a:prstGeom prst="ellipse">
            <a:avLst/>
          </a:prstGeom>
          <a:solidFill>
            <a:srgbClr val="FFD580">
              <a:alpha val="80000"/>
            </a:srgbClr>
          </a:solidFill>
          <a:ln w="12700">
            <a:solidFill>
              <a:srgbClr val="FFD580">
                <a:alpha val="80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84048" y="2651760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4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841248" y="2642616"/>
            <a:ext cx="79095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50" dirty="0">
                <a:solidFill>
                  <a:srgbClr val="D8D0F0"/>
                </a:solidFill>
              </a:rPr>
              <a:t>Method Spec: defines signature, pre/post-conditions and side effects clearly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384048" y="3209544"/>
            <a:ext cx="347472" cy="347472"/>
          </a:xfrm>
          <a:prstGeom prst="ellipse">
            <a:avLst/>
          </a:prstGeom>
          <a:solidFill>
            <a:srgbClr val="F48FB1">
              <a:alpha val="80000"/>
            </a:srgbClr>
          </a:solidFill>
          <a:ln w="12700">
            <a:solidFill>
              <a:srgbClr val="F48FB1">
                <a:alpha val="8000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84048" y="3209544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5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841248" y="3200400"/>
            <a:ext cx="79095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50" dirty="0">
                <a:solidFill>
                  <a:srgbClr val="D8D0F0"/>
                </a:solidFill>
              </a:rPr>
              <a:t>Verification = check design is correct. Validation = check it meets user needs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384048" y="3767328"/>
            <a:ext cx="347472" cy="347472"/>
          </a:xfrm>
          <a:prstGeom prst="ellipse">
            <a:avLst/>
          </a:prstGeom>
          <a:solidFill>
            <a:srgbClr val="CE93D8">
              <a:alpha val="80000"/>
            </a:srgbClr>
          </a:solidFill>
          <a:ln w="12700">
            <a:solidFill>
              <a:srgbClr val="CE93D8">
                <a:alpha val="8000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84048" y="376732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6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841248" y="3758184"/>
            <a:ext cx="79095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50" dirty="0">
                <a:solidFill>
                  <a:srgbClr val="D8D0F0"/>
                </a:solidFill>
              </a:rPr>
              <a:t>Persistence formats: Flat Files, RDBMS (tables), OO Database — each has tradeoffs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384048" y="4325112"/>
            <a:ext cx="347472" cy="347472"/>
          </a:xfrm>
          <a:prstGeom prst="ellipse">
            <a:avLst/>
          </a:prstGeom>
          <a:solidFill>
            <a:srgbClr val="80DEEA">
              <a:alpha val="80000"/>
            </a:srgbClr>
          </a:solidFill>
          <a:ln w="12700">
            <a:solidFill>
              <a:srgbClr val="80DEEA">
                <a:alpha val="80000"/>
              </a:srgbClr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84048" y="4325112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7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841248" y="4315968"/>
            <a:ext cx="79095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50" dirty="0">
                <a:solidFill>
                  <a:srgbClr val="D8D0F0"/>
                </a:solidFill>
              </a:rPr>
              <a:t>3 Mapping strategies: Per Class, Per Hierarchy, Per Concrete Class. ORM automates this!</a:t>
            </a:r>
            <a:endParaRPr lang="en-US" sz="1150" dirty="0"/>
          </a:p>
        </p:txBody>
      </p:sp>
      <p:sp>
        <p:nvSpPr>
          <p:cNvPr id="27" name="Shape 2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12000"/>
              </a:srgbClr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0" y="4773168"/>
            <a:ext cx="9144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Jamin Rai  ·  Milan Parajuli  ·  Nabin Daha   |   lIT, Bhaktapur Multiple Campus — 2082 Batch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4A2C82"/>
          </a:solidFill>
          <a:ln w="12700">
            <a:solidFill>
              <a:srgbClr val="4A2C8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109728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</a:rPr>
              <a:t>📋  What We Will Learn Today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1051560"/>
            <a:ext cx="278892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5F0"/>
            </a:solidFill>
            <a:prstDash val="solid"/>
          </a:ln>
          <a:effectLst>
            <a:outerShdw blurRad="762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051560"/>
            <a:ext cx="2788920" cy="64008"/>
          </a:xfrm>
          <a:prstGeom prst="rect">
            <a:avLst/>
          </a:prstGeom>
          <a:solidFill>
            <a:srgbClr val="4A2C82"/>
          </a:solidFill>
          <a:ln w="12700">
            <a:solidFill>
              <a:srgbClr val="4A2C82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84048" y="1216152"/>
            <a:ext cx="411480" cy="411480"/>
          </a:xfrm>
          <a:prstGeom prst="ellipse">
            <a:avLst/>
          </a:prstGeom>
          <a:solidFill>
            <a:srgbClr val="4A2C82"/>
          </a:solidFill>
          <a:ln w="12700">
            <a:solidFill>
              <a:srgbClr val="4A2C8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84048" y="1216152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1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365760" y="1709928"/>
            <a:ext cx="263347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250" b="1" dirty="0">
                <a:solidFill>
                  <a:srgbClr val="1A1A2E"/>
                </a:solidFill>
              </a:rPr>
              <a:t>Object Design Activities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365760" y="2093976"/>
            <a:ext cx="2633472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5D5D7A"/>
                </a:solidFill>
              </a:rPr>
              <a:t>Reuse, Interface Spec, Restructuring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246120" y="1051560"/>
            <a:ext cx="278892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5F0"/>
            </a:solidFill>
            <a:prstDash val="solid"/>
          </a:ln>
          <a:effectLst>
            <a:outerShdw blurRad="762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46120" y="1051560"/>
            <a:ext cx="2788920" cy="64008"/>
          </a:xfrm>
          <a:prstGeom prst="rect">
            <a:avLst/>
          </a:prstGeom>
          <a:solidFill>
            <a:srgbClr val="00695C"/>
          </a:solidFill>
          <a:ln w="12700">
            <a:solidFill>
              <a:srgbClr val="00695C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355848" y="1216152"/>
            <a:ext cx="411480" cy="411480"/>
          </a:xfrm>
          <a:prstGeom prst="ellipse">
            <a:avLst/>
          </a:prstGeom>
          <a:solidFill>
            <a:srgbClr val="00695C"/>
          </a:solidFill>
          <a:ln w="12700">
            <a:solidFill>
              <a:srgbClr val="00695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355848" y="1216152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2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3337560" y="1709928"/>
            <a:ext cx="263347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250" b="1" dirty="0">
                <a:solidFill>
                  <a:srgbClr val="1A1A2E"/>
                </a:solidFill>
              </a:rPr>
              <a:t>Constraints &amp; Contracts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3337560" y="2093976"/>
            <a:ext cx="2633472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5D5D7A"/>
                </a:solidFill>
              </a:rPr>
              <a:t>Invariants, Pre/Post-conditions, DbC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6217920" y="1051560"/>
            <a:ext cx="278892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5F0"/>
            </a:solidFill>
            <a:prstDash val="solid"/>
          </a:ln>
          <a:effectLst>
            <a:outerShdw blurRad="762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217920" y="1051560"/>
            <a:ext cx="2788920" cy="64008"/>
          </a:xfrm>
          <a:prstGeom prst="rect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327648" y="1216152"/>
            <a:ext cx="411480" cy="411480"/>
          </a:xfrm>
          <a:prstGeom prst="ellipse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327648" y="1216152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3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309360" y="1709928"/>
            <a:ext cx="263347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250" b="1" dirty="0">
                <a:solidFill>
                  <a:srgbClr val="1A1A2E"/>
                </a:solidFill>
              </a:rPr>
              <a:t>Method Specification</a:t>
            </a:r>
            <a:endParaRPr lang="en-US" sz="1250" dirty="0"/>
          </a:p>
        </p:txBody>
      </p:sp>
      <p:sp>
        <p:nvSpPr>
          <p:cNvPr id="21" name="Text 19"/>
          <p:cNvSpPr/>
          <p:nvPr/>
        </p:nvSpPr>
        <p:spPr>
          <a:xfrm>
            <a:off x="6309360" y="2093976"/>
            <a:ext cx="2633472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5D5D7A"/>
                </a:solidFill>
              </a:rPr>
              <a:t>Signature, What a method must do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274320" y="2971800"/>
            <a:ext cx="278892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5F0"/>
            </a:solidFill>
            <a:prstDash val="solid"/>
          </a:ln>
          <a:effectLst>
            <a:outerShdw blurRad="762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274320" y="2971800"/>
            <a:ext cx="2788920" cy="64008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384048" y="3136392"/>
            <a:ext cx="411480" cy="411480"/>
          </a:xfrm>
          <a:prstGeom prst="ellipse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84048" y="3136392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4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365760" y="3630168"/>
            <a:ext cx="263347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250" b="1" dirty="0">
                <a:solidFill>
                  <a:srgbClr val="1A1A2E"/>
                </a:solidFill>
              </a:rPr>
              <a:t>Verify &amp; Validate Design</a:t>
            </a:r>
            <a:endParaRPr lang="en-US" sz="1250" dirty="0"/>
          </a:p>
        </p:txBody>
      </p:sp>
      <p:sp>
        <p:nvSpPr>
          <p:cNvPr id="27" name="Text 25"/>
          <p:cNvSpPr/>
          <p:nvPr/>
        </p:nvSpPr>
        <p:spPr>
          <a:xfrm>
            <a:off x="365760" y="4014216"/>
            <a:ext cx="2633472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5D5D7A"/>
                </a:solidFill>
              </a:rPr>
              <a:t>Is it correct? Does it meet needs?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3246120" y="2971800"/>
            <a:ext cx="278892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5F0"/>
            </a:solidFill>
            <a:prstDash val="solid"/>
          </a:ln>
          <a:effectLst>
            <a:outerShdw blurRad="762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3246120" y="2971800"/>
            <a:ext cx="2788920" cy="64008"/>
          </a:xfrm>
          <a:prstGeom prst="rect">
            <a:avLst/>
          </a:prstGeom>
          <a:solidFill>
            <a:srgbClr val="AD1457"/>
          </a:solidFill>
          <a:ln w="12700">
            <a:solidFill>
              <a:srgbClr val="AD1457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3355848" y="3136392"/>
            <a:ext cx="411480" cy="411480"/>
          </a:xfrm>
          <a:prstGeom prst="ellipse">
            <a:avLst/>
          </a:prstGeom>
          <a:solidFill>
            <a:srgbClr val="AD1457"/>
          </a:solidFill>
          <a:ln w="12700">
            <a:solidFill>
              <a:srgbClr val="AD1457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355848" y="3136392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5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3337560" y="3630168"/>
            <a:ext cx="263347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250" b="1" dirty="0">
                <a:solidFill>
                  <a:srgbClr val="1A1A2E"/>
                </a:solidFill>
              </a:rPr>
              <a:t>Object Persistence</a:t>
            </a:r>
            <a:endParaRPr lang="en-US" sz="1250" dirty="0"/>
          </a:p>
        </p:txBody>
      </p:sp>
      <p:sp>
        <p:nvSpPr>
          <p:cNvPr id="33" name="Text 31"/>
          <p:cNvSpPr/>
          <p:nvPr/>
        </p:nvSpPr>
        <p:spPr>
          <a:xfrm>
            <a:off x="3337560" y="4014216"/>
            <a:ext cx="2633472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5D5D7A"/>
                </a:solidFill>
              </a:rPr>
              <a:t>Saving objects: Files, DB formats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217920" y="2971800"/>
            <a:ext cx="278892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5F0"/>
            </a:solidFill>
            <a:prstDash val="solid"/>
          </a:ln>
          <a:effectLst>
            <a:outerShdw blurRad="762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6217920" y="2971800"/>
            <a:ext cx="2788920" cy="64008"/>
          </a:xfrm>
          <a:prstGeom prst="rect">
            <a:avLst/>
          </a:prstGeom>
          <a:solidFill>
            <a:srgbClr val="00695C"/>
          </a:solidFill>
          <a:ln w="12700">
            <a:solidFill>
              <a:srgbClr val="00695C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6327648" y="3136392"/>
            <a:ext cx="411480" cy="411480"/>
          </a:xfrm>
          <a:prstGeom prst="ellipse">
            <a:avLst/>
          </a:prstGeom>
          <a:solidFill>
            <a:srgbClr val="00695C"/>
          </a:solidFill>
          <a:ln w="12700">
            <a:solidFill>
              <a:srgbClr val="00695C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327648" y="3136392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6</a:t>
            </a:r>
            <a:endParaRPr lang="en-US" sz="1400" dirty="0"/>
          </a:p>
        </p:txBody>
      </p:sp>
      <p:sp>
        <p:nvSpPr>
          <p:cNvPr id="38" name="Text 36"/>
          <p:cNvSpPr/>
          <p:nvPr/>
        </p:nvSpPr>
        <p:spPr>
          <a:xfrm>
            <a:off x="6309360" y="3630168"/>
            <a:ext cx="263347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250" b="1" dirty="0">
                <a:solidFill>
                  <a:srgbClr val="1A1A2E"/>
                </a:solidFill>
              </a:rPr>
              <a:t>Mapping Objects to DB</a:t>
            </a:r>
            <a:endParaRPr lang="en-US" sz="1250" dirty="0"/>
          </a:p>
        </p:txBody>
      </p:sp>
      <p:sp>
        <p:nvSpPr>
          <p:cNvPr id="39" name="Text 37"/>
          <p:cNvSpPr/>
          <p:nvPr/>
        </p:nvSpPr>
        <p:spPr>
          <a:xfrm>
            <a:off x="6309360" y="4014216"/>
            <a:ext cx="2633472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5D5D7A"/>
                </a:solidFill>
              </a:rPr>
              <a:t>3 strategies to store objects in tables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4A2C82"/>
          </a:solidFill>
          <a:ln w="12700">
            <a:solidFill>
              <a:srgbClr val="4A2C8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109728"/>
            <a:ext cx="7315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</a:rPr>
              <a:t>🛠️  What is Object Design?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7772400" y="228600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C9B8E8"/>
                </a:solidFill>
              </a:rPr>
              <a:t>Section 1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274320" y="1005840"/>
            <a:ext cx="8595360" cy="658368"/>
          </a:xfrm>
          <a:prstGeom prst="rect">
            <a:avLst/>
          </a:prstGeom>
          <a:solidFill>
            <a:srgbClr val="FFF8E1"/>
          </a:solidFill>
          <a:ln w="12700">
            <a:solidFill>
              <a:srgbClr val="FF8C0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11480" y="1138428"/>
            <a:ext cx="8978954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50" i="1" dirty="0">
                <a:solidFill>
                  <a:srgbClr val="1A1A2E"/>
                </a:solidFill>
              </a:rPr>
              <a:t>💡  Think of it like building a house: Analysis = drawing the plan. Object Design = deciding which bricks, wires, and pipes to actually use before construction starts.</a:t>
            </a:r>
          </a:p>
          <a:p>
            <a:pPr>
              <a:lnSpc>
                <a:spcPct val="130000"/>
              </a:lnSpc>
            </a:pPr>
            <a:r>
              <a:rPr lang="en-US" sz="1150" i="1" dirty="0">
                <a:solidFill>
                  <a:srgbClr val="1A2B5A"/>
                </a:solidFill>
              </a:rPr>
              <a:t>- Object Design bridges analysis models and source code. It involves 3 main activities:</a:t>
            </a:r>
            <a:endParaRPr lang="en-US" sz="1150" dirty="0"/>
          </a:p>
          <a:p>
            <a:pPr marL="0" indent="0">
              <a:lnSpc>
                <a:spcPct val="130000"/>
              </a:lnSpc>
              <a:buNone/>
            </a:pP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274320" y="1783080"/>
            <a:ext cx="2816352" cy="3063240"/>
          </a:xfrm>
          <a:prstGeom prst="rect">
            <a:avLst/>
          </a:prstGeom>
          <a:solidFill>
            <a:srgbClr val="E0F2F1"/>
          </a:solidFill>
          <a:ln w="12700">
            <a:solidFill>
              <a:srgbClr val="E0E0E0"/>
            </a:solidFill>
            <a:prstDash val="solid"/>
          </a:ln>
          <a:effectLst>
            <a:outerShdw blurRad="762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274320" y="1783080"/>
            <a:ext cx="2816352" cy="566928"/>
          </a:xfrm>
          <a:prstGeom prst="rect">
            <a:avLst/>
          </a:prstGeom>
          <a:solidFill>
            <a:srgbClr val="00695C"/>
          </a:solidFill>
          <a:ln w="12700">
            <a:solidFill>
              <a:srgbClr val="00695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1828800"/>
            <a:ext cx="26517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♻️  ① Reuse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65760" y="2450592"/>
            <a:ext cx="265176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1A1A2E"/>
                </a:solidFill>
              </a:rPr>
              <a:t>Use ready-made solutions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1A1A2E"/>
                </a:solidFill>
              </a:rPr>
              <a:t>Design Patterns (e.g. Singleton)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1A1A2E"/>
                </a:solidFill>
              </a:rPr>
              <a:t>Libraries &amp; Frameworks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1A1A2E"/>
                </a:solidFill>
              </a:rPr>
              <a:t>Don't solve solved problems!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246120" y="1783080"/>
            <a:ext cx="2816352" cy="3063240"/>
          </a:xfrm>
          <a:prstGeom prst="rect">
            <a:avLst/>
          </a:prstGeom>
          <a:solidFill>
            <a:srgbClr val="FFF3E0"/>
          </a:solidFill>
          <a:ln w="12700">
            <a:solidFill>
              <a:srgbClr val="E0E0E0"/>
            </a:solidFill>
            <a:prstDash val="solid"/>
          </a:ln>
          <a:effectLst>
            <a:outerShdw blurRad="762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246120" y="1783080"/>
            <a:ext cx="2816352" cy="566928"/>
          </a:xfrm>
          <a:prstGeom prst="rect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337560" y="1828800"/>
            <a:ext cx="26517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🔧  ② Interface Specification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337560" y="2450592"/>
            <a:ext cx="265176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1A1A2E"/>
                </a:solidFill>
              </a:rPr>
              <a:t>Define WHAT each class/Method does (not how)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2D3748"/>
                </a:solidFill>
              </a:rPr>
              <a:t>Specify method signatures, parameters, return types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1A1A2E"/>
                </a:solidFill>
              </a:rPr>
              <a:t>Set rules: what goes in, what comes out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1A1A2E"/>
                </a:solidFill>
              </a:rPr>
              <a:t>Like a 'menu' for your code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217920" y="1783080"/>
            <a:ext cx="2816352" cy="3063240"/>
          </a:xfrm>
          <a:prstGeom prst="rect">
            <a:avLst/>
          </a:prstGeom>
          <a:solidFill>
            <a:srgbClr val="EDE7F6"/>
          </a:solidFill>
          <a:ln w="12700">
            <a:solidFill>
              <a:srgbClr val="E0E0E0"/>
            </a:solidFill>
            <a:prstDash val="solid"/>
          </a:ln>
          <a:effectLst>
            <a:outerShdw blurRad="762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217920" y="1783080"/>
            <a:ext cx="2816352" cy="566928"/>
          </a:xfrm>
          <a:prstGeom prst="rect">
            <a:avLst/>
          </a:prstGeom>
          <a:solidFill>
            <a:srgbClr val="7B52AB"/>
          </a:solidFill>
          <a:ln w="12700">
            <a:solidFill>
              <a:srgbClr val="7B52A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309360" y="1828800"/>
            <a:ext cx="26517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🔄  ③ Restructuring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309360" y="2450592"/>
            <a:ext cx="265176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FontTx/>
              <a:buChar char="•"/>
            </a:pPr>
            <a:r>
              <a:rPr lang="en-US" sz="1100" dirty="0">
                <a:solidFill>
                  <a:srgbClr val="2D3748"/>
                </a:solidFill>
              </a:rPr>
              <a:t>Improve design without changing behavior (refactoring)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1A1A2E"/>
                </a:solidFill>
              </a:rPr>
              <a:t>Clean up the design (refactoring)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1A1A2E"/>
                </a:solidFill>
              </a:rPr>
              <a:t>Make code easier to understand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1A1A2E"/>
                </a:solidFill>
              </a:rPr>
              <a:t>Improve reusability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1A1A2E"/>
                </a:solidFill>
              </a:rPr>
              <a:t>Behaviour stays the same!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0695C"/>
          </a:solidFill>
          <a:ln w="12700">
            <a:solidFill>
              <a:srgbClr val="00695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109728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</a:rPr>
              <a:t>📜  Constraints — Rules Objects Must Follow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7772400" y="228600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B0D8D0"/>
                </a:solidFill>
              </a:rPr>
              <a:t>Section 2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274320" y="987552"/>
            <a:ext cx="8595360" cy="530352"/>
          </a:xfrm>
          <a:prstGeom prst="rect">
            <a:avLst/>
          </a:prstGeom>
          <a:solidFill>
            <a:srgbClr val="E8F5E9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11480" y="1005840"/>
            <a:ext cx="832104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E7D32"/>
                </a:solidFill>
              </a:rPr>
              <a:t>🎯  A constraint is a RULE that an object must always obey. There are 3 types: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274320" y="1600200"/>
            <a:ext cx="2816352" cy="3246120"/>
          </a:xfrm>
          <a:prstGeom prst="rect">
            <a:avLst/>
          </a:prstGeom>
          <a:solidFill>
            <a:srgbClr val="EDE7F6"/>
          </a:solidFill>
          <a:ln w="12700">
            <a:solidFill>
              <a:srgbClr val="E0E0E0"/>
            </a:solidFill>
            <a:prstDash val="solid"/>
          </a:ln>
          <a:effectLst>
            <a:outerShdw blurRad="762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274320" y="1600200"/>
            <a:ext cx="2816352" cy="548640"/>
          </a:xfrm>
          <a:prstGeom prst="rect">
            <a:avLst/>
          </a:prstGeom>
          <a:solidFill>
            <a:srgbClr val="4A2C82"/>
          </a:solidFill>
          <a:ln w="12700">
            <a:solidFill>
              <a:srgbClr val="4A2C8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1673352"/>
            <a:ext cx="2651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</a:rPr>
              <a:t>🔒  Invariant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365760" y="2258568"/>
            <a:ext cx="2651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A1A2E"/>
                </a:solidFill>
              </a:rPr>
              <a:t>A rule that is </a:t>
            </a:r>
            <a:r>
              <a:rPr lang="en-US" sz="1050" b="1" dirty="0">
                <a:solidFill>
                  <a:srgbClr val="1A1A2E"/>
                </a:solidFill>
              </a:rPr>
              <a:t>ALWAYS true </a:t>
            </a:r>
            <a:r>
              <a:rPr lang="en-US" sz="1050" dirty="0">
                <a:solidFill>
                  <a:srgbClr val="1A1A2E"/>
                </a:solidFill>
              </a:rPr>
              <a:t>for an object — no matter what happens.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365760" y="2971800"/>
            <a:ext cx="2651760" cy="256032"/>
          </a:xfrm>
          <a:prstGeom prst="rect">
            <a:avLst/>
          </a:prstGeom>
          <a:solidFill>
            <a:srgbClr val="EEEEEE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93192" y="2990088"/>
            <a:ext cx="2596896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D5D7A"/>
                </a:solidFill>
              </a:rPr>
              <a:t>Example (Bank Account):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65760" y="3264408"/>
            <a:ext cx="2651760" cy="329184"/>
          </a:xfrm>
          <a:prstGeom prst="rect">
            <a:avLst/>
          </a:prstGeom>
          <a:solidFill>
            <a:srgbClr val="FFFFFF"/>
          </a:solidFill>
          <a:ln w="12700">
            <a:solidFill>
              <a:srgbClr val="4A2C8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02336" y="3291840"/>
            <a:ext cx="257860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4A2C8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balance is always ≥ 0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65760" y="3703320"/>
            <a:ext cx="2651760" cy="868680"/>
          </a:xfrm>
          <a:prstGeom prst="rect">
            <a:avLst/>
          </a:prstGeom>
          <a:solidFill>
            <a:srgbClr val="FFF8E1"/>
          </a:solidFill>
          <a:ln w="12700">
            <a:solidFill>
              <a:srgbClr val="FF8C0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02336" y="3739896"/>
            <a:ext cx="2578608" cy="7955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i="1" dirty="0">
                <a:solidFill>
                  <a:srgbClr val="1A1A2E"/>
                </a:solidFill>
              </a:rPr>
              <a:t>💬 Like: A person's age can never be negative.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246120" y="1600200"/>
            <a:ext cx="2816352" cy="3246120"/>
          </a:xfrm>
          <a:prstGeom prst="rect">
            <a:avLst/>
          </a:prstGeom>
          <a:solidFill>
            <a:srgbClr val="E3F2FD"/>
          </a:solidFill>
          <a:ln w="12700">
            <a:solidFill>
              <a:srgbClr val="E0E0E0"/>
            </a:solidFill>
            <a:prstDash val="solid"/>
          </a:ln>
          <a:effectLst>
            <a:outerShdw blurRad="762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246120" y="1600200"/>
            <a:ext cx="2816352" cy="54864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337560" y="1673352"/>
            <a:ext cx="2651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</a:rPr>
              <a:t>✅  Precondition</a:t>
            </a:r>
            <a:endParaRPr lang="en-US" sz="1350" dirty="0"/>
          </a:p>
        </p:txBody>
      </p:sp>
      <p:sp>
        <p:nvSpPr>
          <p:cNvPr id="20" name="Text 18"/>
          <p:cNvSpPr/>
          <p:nvPr/>
        </p:nvSpPr>
        <p:spPr>
          <a:xfrm>
            <a:off x="3337560" y="2258568"/>
            <a:ext cx="2651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A1A2E"/>
                </a:solidFill>
              </a:rPr>
              <a:t>A rule that must be </a:t>
            </a:r>
            <a:r>
              <a:rPr lang="en-US" sz="1050" b="1" dirty="0">
                <a:solidFill>
                  <a:srgbClr val="1A1A2E"/>
                </a:solidFill>
              </a:rPr>
              <a:t>true BEFORE you call </a:t>
            </a:r>
            <a:r>
              <a:rPr lang="en-US" sz="1050" dirty="0">
                <a:solidFill>
                  <a:srgbClr val="1A1A2E"/>
                </a:solidFill>
              </a:rPr>
              <a:t>a method.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3337560" y="2971800"/>
            <a:ext cx="2651760" cy="256032"/>
          </a:xfrm>
          <a:prstGeom prst="rect">
            <a:avLst/>
          </a:prstGeom>
          <a:solidFill>
            <a:srgbClr val="EEEEEE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364992" y="2990088"/>
            <a:ext cx="2596896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D5D7A"/>
                </a:solidFill>
              </a:rPr>
              <a:t>Example: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3337560" y="3264408"/>
            <a:ext cx="2651760" cy="329184"/>
          </a:xfrm>
          <a:prstGeom prst="rect">
            <a:avLst/>
          </a:prstGeom>
          <a:solidFill>
            <a:srgbClr val="FFFFFF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374136" y="3291840"/>
            <a:ext cx="257860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565C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deposit(amount) → amount must be &gt; 0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3337560" y="3703320"/>
            <a:ext cx="2651760" cy="868680"/>
          </a:xfrm>
          <a:prstGeom prst="rect">
            <a:avLst/>
          </a:prstGeom>
          <a:solidFill>
            <a:srgbClr val="FFF8E1"/>
          </a:solidFill>
          <a:ln w="12700">
            <a:solidFill>
              <a:srgbClr val="FF8C0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374136" y="3739896"/>
            <a:ext cx="2578608" cy="7955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i="1" dirty="0">
                <a:solidFill>
                  <a:srgbClr val="1A1A2E"/>
                </a:solidFill>
              </a:rPr>
              <a:t>💬 Like: Before making tea, you must have water.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6217920" y="1600200"/>
            <a:ext cx="2816352" cy="3246120"/>
          </a:xfrm>
          <a:prstGeom prst="rect">
            <a:avLst/>
          </a:prstGeom>
          <a:solidFill>
            <a:srgbClr val="FCE4EC"/>
          </a:solidFill>
          <a:ln w="12700">
            <a:solidFill>
              <a:srgbClr val="E0E0E0"/>
            </a:solidFill>
            <a:prstDash val="solid"/>
          </a:ln>
          <a:effectLst>
            <a:outerShdw blurRad="762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6217920" y="1600200"/>
            <a:ext cx="2816352" cy="548640"/>
          </a:xfrm>
          <a:prstGeom prst="rect">
            <a:avLst/>
          </a:prstGeom>
          <a:solidFill>
            <a:srgbClr val="AD1457"/>
          </a:solidFill>
          <a:ln w="12700">
            <a:solidFill>
              <a:srgbClr val="AD1457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309360" y="1673352"/>
            <a:ext cx="2651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</a:rPr>
              <a:t>🎯  Postcondition</a:t>
            </a:r>
            <a:endParaRPr lang="en-US" sz="1350" dirty="0"/>
          </a:p>
        </p:txBody>
      </p:sp>
      <p:sp>
        <p:nvSpPr>
          <p:cNvPr id="30" name="Text 28"/>
          <p:cNvSpPr/>
          <p:nvPr/>
        </p:nvSpPr>
        <p:spPr>
          <a:xfrm>
            <a:off x="6309360" y="2258568"/>
            <a:ext cx="2651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A1A2E"/>
                </a:solidFill>
              </a:rPr>
              <a:t>A rule that must be </a:t>
            </a:r>
            <a:r>
              <a:rPr lang="en-US" sz="1050" b="1" dirty="0">
                <a:solidFill>
                  <a:srgbClr val="1A1A2E"/>
                </a:solidFill>
              </a:rPr>
              <a:t>true AFTER a method runs.</a:t>
            </a:r>
            <a:endParaRPr lang="en-US" sz="1050" b="1" dirty="0"/>
          </a:p>
        </p:txBody>
      </p:sp>
      <p:sp>
        <p:nvSpPr>
          <p:cNvPr id="31" name="Shape 29"/>
          <p:cNvSpPr/>
          <p:nvPr/>
        </p:nvSpPr>
        <p:spPr>
          <a:xfrm>
            <a:off x="6309360" y="2971800"/>
            <a:ext cx="2651760" cy="256032"/>
          </a:xfrm>
          <a:prstGeom prst="rect">
            <a:avLst/>
          </a:prstGeom>
          <a:solidFill>
            <a:srgbClr val="EEEEEE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336792" y="2990088"/>
            <a:ext cx="2596896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5D5D7A"/>
                </a:solidFill>
              </a:rPr>
              <a:t>Example: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6309360" y="3264408"/>
            <a:ext cx="2651760" cy="329184"/>
          </a:xfrm>
          <a:prstGeom prst="rect">
            <a:avLst/>
          </a:prstGeom>
          <a:solidFill>
            <a:srgbClr val="FFFFFF"/>
          </a:solidFill>
          <a:ln w="12700">
            <a:solidFill>
              <a:srgbClr val="AD1457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345936" y="3291840"/>
            <a:ext cx="257860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AD1457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After deposit → balance = old balance + amount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6309360" y="3703320"/>
            <a:ext cx="2651760" cy="868680"/>
          </a:xfrm>
          <a:prstGeom prst="rect">
            <a:avLst/>
          </a:prstGeom>
          <a:solidFill>
            <a:srgbClr val="FFF8E1"/>
          </a:solidFill>
          <a:ln w="12700">
            <a:solidFill>
              <a:srgbClr val="FF8C0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345936" y="3739896"/>
            <a:ext cx="2578608" cy="7955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i="1" dirty="0">
                <a:solidFill>
                  <a:srgbClr val="1A1A2E"/>
                </a:solidFill>
              </a:rPr>
              <a:t>💬 Like: After pouring water, the glass must be more full.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4A2C82"/>
          </a:solidFill>
          <a:ln w="12700">
            <a:solidFill>
              <a:srgbClr val="4A2C8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109728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</a:rPr>
              <a:t>🤝  Design by Contract (DbC)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7680960" y="228600"/>
            <a:ext cx="1280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C9B8E8"/>
                </a:solidFill>
              </a:rPr>
              <a:t>Section 2b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274320" y="987552"/>
            <a:ext cx="8595360" cy="566928"/>
          </a:xfrm>
          <a:prstGeom prst="rect">
            <a:avLst/>
          </a:prstGeom>
          <a:solidFill>
            <a:srgbClr val="FFF8E1"/>
          </a:solidFill>
          <a:ln w="12700">
            <a:solidFill>
              <a:srgbClr val="FF8C0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11480" y="1005840"/>
            <a:ext cx="83210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>
              <a:lnSpc>
                <a:spcPct val="130000"/>
              </a:lnSpc>
            </a:pPr>
            <a:r>
              <a:rPr lang="en-US" sz="1200" i="1" dirty="0">
                <a:solidFill>
                  <a:srgbClr val="1A1A2E"/>
                </a:solidFill>
              </a:rPr>
              <a:t>-</a:t>
            </a:r>
            <a:r>
              <a:rPr lang="en-US" sz="1200" i="1" dirty="0">
                <a:solidFill>
                  <a:srgbClr val="2D3748"/>
                </a:solidFill>
              </a:rPr>
              <a:t>A formal agreement between a method and its caller:</a:t>
            </a:r>
            <a:endParaRPr lang="en-US" sz="12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200" i="1" dirty="0">
                <a:solidFill>
                  <a:srgbClr val="1A1A2E"/>
                </a:solidFill>
              </a:rPr>
              <a:t>💡  Think of a CONTRACT between a CALLER (who uses the method) and a METHOD (which does the work):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274320" y="1664208"/>
            <a:ext cx="4114800" cy="3200400"/>
          </a:xfrm>
          <a:prstGeom prst="rect">
            <a:avLst/>
          </a:prstGeom>
          <a:solidFill>
            <a:srgbClr val="E8F5E9"/>
          </a:solidFill>
          <a:ln w="12700">
            <a:solidFill>
              <a:srgbClr val="2E7D32"/>
            </a:solidFill>
            <a:prstDash val="solid"/>
          </a:ln>
          <a:effectLst>
            <a:outerShdw blurRad="762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274320" y="1664208"/>
            <a:ext cx="4114800" cy="530352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84048" y="1709928"/>
            <a:ext cx="39319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📞  Caller's Responsibilities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84048" y="2304288"/>
            <a:ext cx="3886200" cy="2423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1A1A2E"/>
                </a:solidFill>
              </a:rPr>
              <a:t>Must satisfy the PRECONDITION</a:t>
            </a:r>
            <a:endParaRPr lang="en-US" sz="11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1A1A2E"/>
                </a:solidFill>
              </a:rPr>
              <a:t>Provides valid inputs</a:t>
            </a:r>
            <a:endParaRPr lang="en-US" sz="11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1A1A2E"/>
                </a:solidFill>
              </a:rPr>
              <a:t>Cannot call if precondition fails</a:t>
            </a:r>
            <a:endParaRPr lang="en-US" sz="11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1A1A2E"/>
                </a:solidFill>
              </a:rPr>
              <a:t>Example: Don't call deposit(-50)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4754880" y="1664208"/>
            <a:ext cx="4114800" cy="3200400"/>
          </a:xfrm>
          <a:prstGeom prst="rect">
            <a:avLst/>
          </a:prstGeom>
          <a:solidFill>
            <a:srgbClr val="EDE7F6"/>
          </a:solidFill>
          <a:ln w="12700">
            <a:solidFill>
              <a:srgbClr val="4A2C82"/>
            </a:solidFill>
            <a:prstDash val="solid"/>
          </a:ln>
          <a:effectLst>
            <a:outerShdw blurRad="762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754880" y="1664208"/>
            <a:ext cx="4114800" cy="530352"/>
          </a:xfrm>
          <a:prstGeom prst="rect">
            <a:avLst/>
          </a:prstGeom>
          <a:solidFill>
            <a:srgbClr val="4A2C82"/>
          </a:solidFill>
          <a:ln w="12700">
            <a:solidFill>
              <a:srgbClr val="4A2C8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864608" y="1709928"/>
            <a:ext cx="39319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⚙️  Method's Responsibilities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864608" y="2304288"/>
            <a:ext cx="3886200" cy="2423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1A1A2E"/>
                </a:solidFill>
              </a:rPr>
              <a:t>Must satisfy the POSTCONDITION</a:t>
            </a:r>
            <a:endParaRPr lang="en-US" sz="11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1A1A2E"/>
                </a:solidFill>
              </a:rPr>
              <a:t>Must maintain the INVARIANT (RULES)</a:t>
            </a:r>
            <a:endParaRPr lang="en-US" sz="11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1A1A2E"/>
                </a:solidFill>
              </a:rPr>
              <a:t>Guarantees correct output</a:t>
            </a:r>
            <a:endParaRPr lang="en-US" sz="11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1A1A2E"/>
                </a:solidFill>
              </a:rPr>
              <a:t>Example: balance must increase after deposit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4251960" y="3017520"/>
            <a:ext cx="640080" cy="320040"/>
          </a:xfrm>
          <a:prstGeom prst="rect">
            <a:avLst/>
          </a:prstGeom>
          <a:solidFill>
            <a:srgbClr val="FF8C00"/>
          </a:solidFill>
          <a:ln w="12700">
            <a:solidFill>
              <a:srgbClr val="FF8C0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224528" y="2999232"/>
            <a:ext cx="694944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</a:rPr>
              <a:t>⇄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109728"/>
            <a:ext cx="7315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</a:rPr>
              <a:t>📝  Method Specification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7680960" y="228600"/>
            <a:ext cx="1280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FFCC99"/>
                </a:solidFill>
              </a:rPr>
              <a:t>Section 3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274320" y="987552"/>
            <a:ext cx="8595360" cy="530352"/>
          </a:xfrm>
          <a:prstGeom prst="rect">
            <a:avLst/>
          </a:prstGeom>
          <a:solidFill>
            <a:srgbClr val="FFF3E0"/>
          </a:solidFill>
          <a:ln w="12700">
            <a:solidFill>
              <a:srgbClr val="E6510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11480" y="1005840"/>
            <a:ext cx="832104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1A1A2E"/>
                </a:solidFill>
              </a:rPr>
              <a:t>🔑  Method Specification = Writing down exactly WHAT a method does (not HOW). Like a job description!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274320" y="1627632"/>
            <a:ext cx="416052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5F0"/>
            </a:solidFill>
            <a:prstDash val="solid"/>
          </a:ln>
          <a:effectLst>
            <a:outerShdw blurRad="762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274320" y="1627632"/>
            <a:ext cx="64008" cy="749808"/>
          </a:xfrm>
          <a:prstGeom prst="rect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11480" y="1664208"/>
            <a:ext cx="3931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65100"/>
                </a:solidFill>
              </a:rPr>
              <a:t>📌  Signature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11480" y="1993392"/>
            <a:ext cx="395020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5D5D7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Method name + inputs + output type</a:t>
            </a:r>
            <a:endParaRPr lang="en-US" sz="10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5D5D7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→ withdraw(amount: float): bool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74320" y="2450592"/>
            <a:ext cx="416052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5F0"/>
            </a:solidFill>
            <a:prstDash val="solid"/>
          </a:ln>
          <a:effectLst>
            <a:outerShdw blurRad="762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274320" y="2450592"/>
            <a:ext cx="64008" cy="749808"/>
          </a:xfrm>
          <a:prstGeom prst="rect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11480" y="2487168"/>
            <a:ext cx="3931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65100"/>
                </a:solidFill>
              </a:rPr>
              <a:t>✅  Precondition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11480" y="2816352"/>
            <a:ext cx="395020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5D5D7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What must be true BEFORE calling</a:t>
            </a:r>
            <a:endParaRPr lang="en-US" sz="10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5D5D7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→ amount &gt; 0 AND amount ≤ balance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274320" y="3273552"/>
            <a:ext cx="416052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5F0"/>
            </a:solidFill>
            <a:prstDash val="solid"/>
          </a:ln>
          <a:effectLst>
            <a:outerShdw blurRad="762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274320" y="3273552"/>
            <a:ext cx="64008" cy="749808"/>
          </a:xfrm>
          <a:prstGeom prst="rect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11480" y="3310128"/>
            <a:ext cx="3931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65100"/>
                </a:solidFill>
              </a:rPr>
              <a:t>🎯  Postcondition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11480" y="3639312"/>
            <a:ext cx="395020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5D5D7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What will be true AFTER running</a:t>
            </a:r>
            <a:endParaRPr lang="en-US" sz="10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5D5D7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→ balance = balance − amount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274320" y="4096512"/>
            <a:ext cx="416052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5F0"/>
            </a:solidFill>
            <a:prstDash val="solid"/>
          </a:ln>
          <a:effectLst>
            <a:outerShdw blurRad="762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274320" y="4096512"/>
            <a:ext cx="64008" cy="749808"/>
          </a:xfrm>
          <a:prstGeom prst="rect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11480" y="4133088"/>
            <a:ext cx="3931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65100"/>
                </a:solidFill>
              </a:rPr>
              <a:t>⚡  Side Effects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11480" y="4462272"/>
            <a:ext cx="395020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5D5D7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Other changes the method causes</a:t>
            </a:r>
            <a:endParaRPr lang="en-US" sz="10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5D5D7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→ transaction log is updated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754880" y="1600200"/>
            <a:ext cx="4114800" cy="324612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  <a:effectLst>
            <a:outerShdw blurRad="762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4864608" y="1664208"/>
            <a:ext cx="391363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8C00"/>
                </a:solidFill>
              </a:rPr>
              <a:t>Example — deposit(amount)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64608" y="2103120"/>
            <a:ext cx="3895344" cy="2606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i="1" dirty="0">
                <a:solidFill>
                  <a:srgbClr val="7EC8E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/* Signature */</a:t>
            </a:r>
            <a:endParaRPr lang="en-US" sz="10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deposit(amount: float): void</a:t>
            </a:r>
            <a:endParaRPr lang="en-US" sz="10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</a:t>
            </a:r>
            <a:endParaRPr lang="en-US" sz="10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000" i="1" dirty="0">
                <a:solidFill>
                  <a:srgbClr val="7EC8E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/* Precondition */</a:t>
            </a:r>
            <a:endParaRPr lang="en-US" sz="10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A5F3A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amount &gt; 0</a:t>
            </a:r>
            <a:endParaRPr lang="en-US" sz="10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</a:t>
            </a:r>
            <a:endParaRPr lang="en-US" sz="10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000" i="1" dirty="0">
                <a:solidFill>
                  <a:srgbClr val="7EC8E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/* Postcondition */</a:t>
            </a:r>
            <a:endParaRPr lang="en-US" sz="10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A5F3A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balance = balance@pre + amount</a:t>
            </a:r>
            <a:endParaRPr lang="en-US" sz="10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</a:t>
            </a:r>
            <a:endParaRPr lang="en-US" sz="10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000" i="1" dirty="0">
                <a:solidFill>
                  <a:srgbClr val="7EC8E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/* Invariant */</a:t>
            </a:r>
            <a:endParaRPr lang="en-US" sz="10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FFD5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balance &gt;= 0  (always!)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0695C"/>
          </a:solidFill>
          <a:ln w="12700">
            <a:solidFill>
              <a:srgbClr val="00695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109728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FFFFFF"/>
                </a:solidFill>
              </a:rPr>
              <a:t>✅  Verifying &amp; Validating Design</a:t>
            </a:r>
            <a:endParaRPr lang="en-US" sz="2500" dirty="0"/>
          </a:p>
        </p:txBody>
      </p:sp>
      <p:sp>
        <p:nvSpPr>
          <p:cNvPr id="4" name="Text 2"/>
          <p:cNvSpPr/>
          <p:nvPr/>
        </p:nvSpPr>
        <p:spPr>
          <a:xfrm>
            <a:off x="7680960" y="228600"/>
            <a:ext cx="1280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B0D8D0"/>
                </a:solidFill>
              </a:rPr>
              <a:t>Section 4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274320" y="987552"/>
            <a:ext cx="8595360" cy="530352"/>
          </a:xfrm>
          <a:prstGeom prst="rect">
            <a:avLst/>
          </a:prstGeom>
          <a:solidFill>
            <a:srgbClr val="E8F5E9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11480" y="1005840"/>
            <a:ext cx="832104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E7D32"/>
                </a:solidFill>
              </a:rPr>
              <a:t>🎯  We need to check our design in TWO ways — from inside and from outside: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274320" y="1627632"/>
            <a:ext cx="4114800" cy="3246120"/>
          </a:xfrm>
          <a:prstGeom prst="rect">
            <a:avLst/>
          </a:prstGeom>
          <a:solidFill>
            <a:srgbClr val="E8EAF6"/>
          </a:solidFill>
          <a:ln w="12700">
            <a:solidFill>
              <a:srgbClr val="3949AB"/>
            </a:solidFill>
            <a:prstDash val="solid"/>
          </a:ln>
          <a:effectLst>
            <a:outerShdw blurRad="762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274320" y="1627632"/>
            <a:ext cx="4114800" cy="658368"/>
          </a:xfrm>
          <a:prstGeom prst="rect">
            <a:avLst/>
          </a:prstGeom>
          <a:solidFill>
            <a:srgbClr val="3949AB"/>
          </a:solidFill>
          <a:ln w="12700">
            <a:solidFill>
              <a:srgbClr val="3949A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84048" y="1673352"/>
            <a:ext cx="3931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</a:rPr>
              <a:t>🔍  VERIFICATION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384048" y="1984248"/>
            <a:ext cx="3931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C5CAE9"/>
                </a:solidFill>
              </a:rPr>
              <a:t>Are we building it RIGHT?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384048" y="2377440"/>
            <a:ext cx="3913632" cy="2331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1A1A2E"/>
                </a:solidFill>
              </a:rPr>
              <a:t>Check design matches requirements</a:t>
            </a:r>
            <a:endParaRPr lang="en-US" sz="11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1A1A2E"/>
                </a:solidFill>
              </a:rPr>
              <a:t>Review class diagrams</a:t>
            </a:r>
            <a:endParaRPr lang="en-US" sz="11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1A1A2E"/>
                </a:solidFill>
              </a:rPr>
              <a:t>Walk through use cases on paper</a:t>
            </a:r>
            <a:endParaRPr lang="en-US" sz="11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1A1A2E"/>
                </a:solidFill>
              </a:rPr>
              <a:t>Technical review by team members</a:t>
            </a:r>
            <a:endParaRPr lang="en-US" sz="11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1A1A2E"/>
                </a:solidFill>
              </a:rPr>
              <a:t>Find bugs BEFORE coding starts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754880" y="1627632"/>
            <a:ext cx="4114800" cy="3246120"/>
          </a:xfrm>
          <a:prstGeom prst="rect">
            <a:avLst/>
          </a:prstGeom>
          <a:solidFill>
            <a:srgbClr val="FFF8E1"/>
          </a:solidFill>
          <a:ln w="12700">
            <a:solidFill>
              <a:srgbClr val="F9A825"/>
            </a:solidFill>
            <a:prstDash val="solid"/>
          </a:ln>
          <a:effectLst>
            <a:outerShdw blurRad="762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54880" y="1627632"/>
            <a:ext cx="4114800" cy="658368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864608" y="1673352"/>
            <a:ext cx="3931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</a:rPr>
              <a:t>🧪  VALIDATION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864608" y="1984248"/>
            <a:ext cx="3931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5D4037"/>
                </a:solidFill>
              </a:rPr>
              <a:t>Are we building the RIGHT thing?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4864608" y="2377440"/>
            <a:ext cx="3913632" cy="2331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1A1A2E"/>
                </a:solidFill>
              </a:rPr>
              <a:t>Check it meets real user needs</a:t>
            </a:r>
            <a:endParaRPr lang="en-US" sz="11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1A1A2E"/>
                </a:solidFill>
              </a:rPr>
              <a:t>Show prototype to stakeholders</a:t>
            </a:r>
            <a:endParaRPr lang="en-US" sz="11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1A1A2E"/>
                </a:solidFill>
              </a:rPr>
              <a:t>Ask: does this solve the problem?</a:t>
            </a:r>
            <a:endParaRPr lang="en-US" sz="11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1A1A2E"/>
                </a:solidFill>
              </a:rPr>
              <a:t>Test with real-world scenarios</a:t>
            </a:r>
            <a:endParaRPr lang="en-US" sz="11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1A1A2E"/>
                </a:solidFill>
              </a:rPr>
              <a:t>User feedback drives changes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274320" y="4828032"/>
            <a:ext cx="8595360" cy="237744"/>
          </a:xfrm>
          <a:prstGeom prst="rect">
            <a:avLst/>
          </a:prstGeom>
          <a:solidFill>
            <a:srgbClr val="EDE7F6"/>
          </a:solidFill>
          <a:ln w="12700">
            <a:solidFill>
              <a:srgbClr val="9B59B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1480" y="4846320"/>
            <a:ext cx="8321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4A2C82"/>
                </a:solidFill>
              </a:rPr>
              <a:t>💡  Easy to remember: Verification = check the design. Validation = check with the user.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4A2C82"/>
          </a:solidFill>
          <a:ln w="12700">
            <a:solidFill>
              <a:srgbClr val="4A2C8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109728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FFFFFF"/>
                </a:solidFill>
              </a:rPr>
              <a:t>💾  Object Persistence — Storing Objects</a:t>
            </a:r>
            <a:endParaRPr lang="en-US" sz="2500" dirty="0"/>
          </a:p>
        </p:txBody>
      </p:sp>
      <p:sp>
        <p:nvSpPr>
          <p:cNvPr id="4" name="Text 2"/>
          <p:cNvSpPr/>
          <p:nvPr/>
        </p:nvSpPr>
        <p:spPr>
          <a:xfrm>
            <a:off x="7772400" y="228600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C9B8E8"/>
                </a:solidFill>
              </a:rPr>
              <a:t>Section 5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274320" y="987552"/>
            <a:ext cx="8595360" cy="530352"/>
          </a:xfrm>
          <a:prstGeom prst="rect">
            <a:avLst/>
          </a:prstGeom>
          <a:solidFill>
            <a:srgbClr val="FFF8E1"/>
          </a:solidFill>
          <a:ln w="12700">
            <a:solidFill>
              <a:srgbClr val="FF8C0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11480" y="1005840"/>
            <a:ext cx="832104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200" i="1" dirty="0">
                <a:solidFill>
                  <a:srgbClr val="1A1A2E"/>
                </a:solidFill>
              </a:rPr>
              <a:t>💡  When a program ends, objects in memory are LOST. Persistence means </a:t>
            </a:r>
            <a:r>
              <a:rPr lang="en-US" sz="1200" b="1" i="1" dirty="0">
                <a:solidFill>
                  <a:srgbClr val="1A1A2E"/>
                </a:solidFill>
              </a:rPr>
              <a:t>saving them </a:t>
            </a:r>
            <a:r>
              <a:rPr lang="en-US" sz="1200" i="1" dirty="0">
                <a:solidFill>
                  <a:srgbClr val="1A1A2E"/>
                </a:solidFill>
              </a:rPr>
              <a:t>so they survive!</a:t>
            </a:r>
            <a:endParaRPr lang="en-US" sz="1200" dirty="0"/>
          </a:p>
          <a:p>
            <a:r>
              <a:rPr lang="en-US" sz="1200" b="1" dirty="0">
                <a:solidFill>
                  <a:srgbClr val="1A2B5A"/>
                </a:solidFill>
              </a:rPr>
              <a:t>🗄️  Object Persistence = Saving objects so they survive beyond the program's execution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274320" y="1627632"/>
            <a:ext cx="2816352" cy="3200400"/>
          </a:xfrm>
          <a:prstGeom prst="rect">
            <a:avLst/>
          </a:prstGeom>
          <a:solidFill>
            <a:srgbClr val="E0F2F1"/>
          </a:solidFill>
          <a:ln w="12700">
            <a:solidFill>
              <a:srgbClr val="E0E0E0"/>
            </a:solidFill>
            <a:prstDash val="solid"/>
          </a:ln>
          <a:effectLst>
            <a:outerShdw blurRad="762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274320" y="1627632"/>
            <a:ext cx="2816352" cy="685800"/>
          </a:xfrm>
          <a:prstGeom prst="rect">
            <a:avLst/>
          </a:prstGeom>
          <a:solidFill>
            <a:srgbClr val="00695C"/>
          </a:solidFill>
          <a:ln w="12700">
            <a:solidFill>
              <a:srgbClr val="00695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1719072"/>
            <a:ext cx="265176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250" b="1" dirty="0">
                <a:solidFill>
                  <a:srgbClr val="FFFFFF"/>
                </a:solidFill>
              </a:rPr>
              <a:t>📄  Flat Files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365760" y="2423160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2D3748"/>
                </a:solidFill>
              </a:rPr>
              <a:t>Store objects as plain text or binary files or CSV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365760" y="3054096"/>
            <a:ext cx="2651760" cy="329184"/>
          </a:xfrm>
          <a:prstGeom prst="rect">
            <a:avLst/>
          </a:prstGeom>
          <a:solidFill>
            <a:srgbClr val="E8F5E9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02336" y="3081528"/>
            <a:ext cx="257860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E7D32"/>
                </a:solidFill>
              </a:rPr>
              <a:t>✓ Simple, no extra software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65760" y="3456432"/>
            <a:ext cx="2651760" cy="329184"/>
          </a:xfrm>
          <a:prstGeom prst="rect">
            <a:avLst/>
          </a:prstGeom>
          <a:solidFill>
            <a:srgbClr val="FFEBEE"/>
          </a:solidFill>
          <a:ln w="12700">
            <a:solidFill>
              <a:srgbClr val="EF9A9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02336" y="3483864"/>
            <a:ext cx="257860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62828"/>
                </a:solidFill>
              </a:rPr>
              <a:t>✗ Hard to search, no links between data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65760" y="3877056"/>
            <a:ext cx="265176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02336" y="3913632"/>
            <a:ext cx="2578608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D5D7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e.g. students.txt, data.csv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246120" y="1627632"/>
            <a:ext cx="2816352" cy="3200400"/>
          </a:xfrm>
          <a:prstGeom prst="rect">
            <a:avLst/>
          </a:prstGeom>
          <a:solidFill>
            <a:srgbClr val="E3F2FD"/>
          </a:solidFill>
          <a:ln w="12700">
            <a:solidFill>
              <a:srgbClr val="E0E0E0"/>
            </a:solidFill>
            <a:prstDash val="solid"/>
          </a:ln>
          <a:effectLst>
            <a:outerShdw blurRad="762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246120" y="1627632"/>
            <a:ext cx="2816352" cy="68580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337560" y="1719072"/>
            <a:ext cx="265176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250" b="1" dirty="0">
                <a:solidFill>
                  <a:srgbClr val="FFFFFF"/>
                </a:solidFill>
              </a:rPr>
              <a:t>🗃️  Relational Database</a:t>
            </a:r>
            <a:endParaRPr lang="en-US" sz="125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250" b="1" dirty="0">
                <a:solidFill>
                  <a:srgbClr val="FFFFFF"/>
                </a:solidFill>
              </a:rPr>
              <a:t>(RDBMS)</a:t>
            </a:r>
            <a:endParaRPr lang="en-US" sz="1250" dirty="0"/>
          </a:p>
        </p:txBody>
      </p:sp>
      <p:sp>
        <p:nvSpPr>
          <p:cNvPr id="20" name="Text 18"/>
          <p:cNvSpPr/>
          <p:nvPr/>
        </p:nvSpPr>
        <p:spPr>
          <a:xfrm>
            <a:off x="3337560" y="2423160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1A1A2E"/>
                </a:solidFill>
              </a:rPr>
              <a:t>Objects mapped to tables (rows &amp; columns)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3337560" y="3054096"/>
            <a:ext cx="2651760" cy="329184"/>
          </a:xfrm>
          <a:prstGeom prst="rect">
            <a:avLst/>
          </a:prstGeom>
          <a:solidFill>
            <a:srgbClr val="E8F5E9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374136" y="3081528"/>
            <a:ext cx="257860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E7D32"/>
                </a:solidFill>
              </a:rPr>
              <a:t>✓ Powerful search, very widely used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3337560" y="3456432"/>
            <a:ext cx="2651760" cy="329184"/>
          </a:xfrm>
          <a:prstGeom prst="rect">
            <a:avLst/>
          </a:prstGeom>
          <a:solidFill>
            <a:srgbClr val="FFEBEE"/>
          </a:solidFill>
          <a:ln w="12700">
            <a:solidFill>
              <a:srgbClr val="EF9A9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374136" y="3483864"/>
            <a:ext cx="257860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62828"/>
                </a:solidFill>
              </a:rPr>
              <a:t>✗ Objects don't map to tables perfectly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3337560" y="3877056"/>
            <a:ext cx="265176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374136" y="3913632"/>
            <a:ext cx="2578608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D5D7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e.g. MySQL, PostgreSQL, SQLite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6217920" y="1627632"/>
            <a:ext cx="2816352" cy="3200400"/>
          </a:xfrm>
          <a:prstGeom prst="rect">
            <a:avLst/>
          </a:prstGeom>
          <a:solidFill>
            <a:srgbClr val="EDE7F6"/>
          </a:solidFill>
          <a:ln w="12700">
            <a:solidFill>
              <a:srgbClr val="E0E0E0"/>
            </a:solidFill>
            <a:prstDash val="solid"/>
          </a:ln>
          <a:effectLst>
            <a:outerShdw blurRad="762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6217920" y="1627632"/>
            <a:ext cx="2816352" cy="685800"/>
          </a:xfrm>
          <a:prstGeom prst="rect">
            <a:avLst/>
          </a:prstGeom>
          <a:solidFill>
            <a:srgbClr val="6A1B9A"/>
          </a:solidFill>
          <a:ln w="12700">
            <a:solidFill>
              <a:srgbClr val="6A1B9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309360" y="1719072"/>
            <a:ext cx="265176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250" b="1" dirty="0">
                <a:solidFill>
                  <a:srgbClr val="FFFFFF"/>
                </a:solidFill>
              </a:rPr>
              <a:t>🔷  Object-Oriented</a:t>
            </a:r>
            <a:endParaRPr lang="en-US" sz="125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250" b="1" dirty="0">
                <a:solidFill>
                  <a:srgbClr val="FFFFFF"/>
                </a:solidFill>
              </a:rPr>
              <a:t>Database (OOBD)</a:t>
            </a:r>
            <a:endParaRPr lang="en-US" sz="1250" dirty="0"/>
          </a:p>
        </p:txBody>
      </p:sp>
      <p:sp>
        <p:nvSpPr>
          <p:cNvPr id="30" name="Text 28"/>
          <p:cNvSpPr/>
          <p:nvPr/>
        </p:nvSpPr>
        <p:spPr>
          <a:xfrm>
            <a:off x="6309360" y="2423160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1A1A2E"/>
                </a:solidFill>
              </a:rPr>
              <a:t>Objects stored directly as objects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6309360" y="3054096"/>
            <a:ext cx="2651760" cy="329184"/>
          </a:xfrm>
          <a:prstGeom prst="rect">
            <a:avLst/>
          </a:prstGeom>
          <a:solidFill>
            <a:srgbClr val="E8F5E9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345936" y="3081528"/>
            <a:ext cx="257860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E7D32"/>
                </a:solidFill>
              </a:rPr>
              <a:t>✓ No mapping needed, natural fit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6309360" y="3456432"/>
            <a:ext cx="2651760" cy="329184"/>
          </a:xfrm>
          <a:prstGeom prst="rect">
            <a:avLst/>
          </a:prstGeom>
          <a:solidFill>
            <a:srgbClr val="FFEBEE"/>
          </a:solidFill>
          <a:ln w="12700">
            <a:solidFill>
              <a:srgbClr val="EF9A9A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345936" y="3483864"/>
            <a:ext cx="257860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62828"/>
                </a:solidFill>
              </a:rPr>
              <a:t>✗ Less popular, limited tools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6309360" y="3877056"/>
            <a:ext cx="265176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345936" y="3913632"/>
            <a:ext cx="2578608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D5D7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e.g. db4o, ObjectDB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109728"/>
            <a:ext cx="85039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FFFFFF"/>
                </a:solidFill>
              </a:rPr>
              <a:t>🗺️  Mapping Objects to a Relational Database</a:t>
            </a:r>
            <a:endParaRPr lang="en-US" sz="2300" dirty="0"/>
          </a:p>
        </p:txBody>
      </p:sp>
      <p:sp>
        <p:nvSpPr>
          <p:cNvPr id="4" name="Text 2"/>
          <p:cNvSpPr/>
          <p:nvPr/>
        </p:nvSpPr>
        <p:spPr>
          <a:xfrm>
            <a:off x="7680960" y="228600"/>
            <a:ext cx="1280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BBDEFB"/>
                </a:solidFill>
              </a:rPr>
              <a:t>Section 6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274320" y="987552"/>
            <a:ext cx="8595360" cy="512064"/>
          </a:xfrm>
          <a:prstGeom prst="rect">
            <a:avLst/>
          </a:prstGeom>
          <a:solidFill>
            <a:srgbClr val="E3F2FD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11480" y="1101852"/>
            <a:ext cx="83210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1A1A2E"/>
                </a:solidFill>
              </a:rPr>
              <a:t>❓  Problem: OOP has classes &amp; inheritance. Databases have tables &amp; rows. How do we bridge this gap?</a:t>
            </a:r>
          </a:p>
          <a:p>
            <a:r>
              <a:rPr lang="en-US" sz="1100" b="1" i="1" dirty="0">
                <a:solidFill>
                  <a:srgbClr val="1A2B5A"/>
                </a:solidFill>
              </a:rPr>
              <a:t>- How do we store OOP objects in a Relational Database?                  </a:t>
            </a:r>
            <a:r>
              <a:rPr lang="en-US" sz="1200" b="1" dirty="0">
                <a:solidFill>
                  <a:srgbClr val="5D5D7A"/>
                </a:solidFill>
              </a:rPr>
              <a:t>3 strategies to store objects in tables</a:t>
            </a:r>
            <a:endParaRPr lang="en-US" sz="1200" b="1" dirty="0"/>
          </a:p>
          <a:p>
            <a:pPr marL="0" indent="0">
              <a:buNone/>
            </a:pP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274320" y="1600200"/>
            <a:ext cx="2816352" cy="3291840"/>
          </a:xfrm>
          <a:prstGeom prst="rect">
            <a:avLst/>
          </a:prstGeom>
          <a:solidFill>
            <a:srgbClr val="E0F2F1"/>
          </a:solidFill>
          <a:ln w="12700">
            <a:solidFill>
              <a:srgbClr val="E0E0E0"/>
            </a:solidFill>
            <a:prstDash val="solid"/>
          </a:ln>
          <a:effectLst>
            <a:outerShdw blurRad="762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274320" y="1600200"/>
            <a:ext cx="2816352" cy="749808"/>
          </a:xfrm>
          <a:prstGeom prst="rect">
            <a:avLst/>
          </a:prstGeom>
          <a:solidFill>
            <a:srgbClr val="00695C"/>
          </a:solidFill>
          <a:ln w="12700">
            <a:solidFill>
              <a:srgbClr val="00695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1655064"/>
            <a:ext cx="2651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</a:rPr>
              <a:t>Strategy 1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365760" y="1874520"/>
            <a:ext cx="26517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b="1" dirty="0">
                <a:solidFill>
                  <a:srgbClr val="FFFFFF"/>
                </a:solidFill>
              </a:rPr>
              <a:t>One Table</a:t>
            </a:r>
            <a:endParaRPr lang="en-US" sz="13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1300" b="1" dirty="0">
                <a:solidFill>
                  <a:srgbClr val="FFFFFF"/>
                </a:solidFill>
              </a:rPr>
              <a:t>Per Class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84048" y="2423160"/>
            <a:ext cx="2633472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695C"/>
                </a:solidFill>
              </a:rPr>
              <a:t>How it works: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384048" y="2660904"/>
            <a:ext cx="263347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1A1A2E"/>
                </a:solidFill>
              </a:rPr>
              <a:t>Each class gets its own table.</a:t>
            </a:r>
            <a:endParaRPr lang="en-US" sz="105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1A1A2E"/>
                </a:solidFill>
              </a:rPr>
              <a:t>Attributes = columns.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84048" y="3291840"/>
            <a:ext cx="2633472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11480" y="3319272"/>
            <a:ext cx="257860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950" i="1" dirty="0">
                <a:solidFill>
                  <a:srgbClr val="5D5D7A"/>
                </a:solidFill>
              </a:rPr>
              <a:t>📌 Person table + Student table</a:t>
            </a:r>
            <a:endParaRPr lang="en-US" sz="95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950" i="1" dirty="0">
                <a:solidFill>
                  <a:srgbClr val="5D5D7A"/>
                </a:solidFill>
              </a:rPr>
              <a:t>(Student has foreign key to Person)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384048" y="4105656"/>
            <a:ext cx="2633472" cy="621792"/>
          </a:xfrm>
          <a:prstGeom prst="rect">
            <a:avLst/>
          </a:prstGeom>
          <a:solidFill>
            <a:srgbClr val="FFF8E1"/>
          </a:solidFill>
          <a:ln w="12700">
            <a:solidFill>
              <a:srgbClr val="FF8C0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11480" y="4133088"/>
            <a:ext cx="257860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>
              <a:lnSpc>
                <a:spcPct val="120000"/>
              </a:lnSpc>
            </a:pPr>
            <a:r>
              <a:rPr lang="en-US" sz="1000" dirty="0">
                <a:solidFill>
                  <a:srgbClr val="1A2B5A"/>
                </a:solidFill>
              </a:rPr>
              <a:t>💡 Simple but duplicates data for inheritance</a:t>
            </a:r>
            <a:endParaRPr lang="en-US" sz="10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1A1A2E"/>
                </a:solidFill>
              </a:rPr>
              <a:t>✓ Clean. ✗ Many JOIN queries needed.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246120" y="1600200"/>
            <a:ext cx="2816352" cy="3291840"/>
          </a:xfrm>
          <a:prstGeom prst="rect">
            <a:avLst/>
          </a:prstGeom>
          <a:solidFill>
            <a:srgbClr val="FFF3E0"/>
          </a:solidFill>
          <a:ln w="12700">
            <a:solidFill>
              <a:srgbClr val="E0E0E0"/>
            </a:solidFill>
            <a:prstDash val="solid"/>
          </a:ln>
          <a:effectLst>
            <a:outerShdw blurRad="762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246120" y="1600200"/>
            <a:ext cx="2816352" cy="749808"/>
          </a:xfrm>
          <a:prstGeom prst="rect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337560" y="1655064"/>
            <a:ext cx="2651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</a:rPr>
              <a:t>Strategy 2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3337560" y="1874520"/>
            <a:ext cx="26517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b="1" dirty="0">
                <a:solidFill>
                  <a:srgbClr val="FFFFFF"/>
                </a:solidFill>
              </a:rPr>
              <a:t>One Table</a:t>
            </a:r>
            <a:endParaRPr lang="en-US" sz="13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1300" b="1" dirty="0">
                <a:solidFill>
                  <a:srgbClr val="FFFFFF"/>
                </a:solidFill>
              </a:rPr>
              <a:t>Per Hierarchy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3355848" y="2423160"/>
            <a:ext cx="2633472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65100"/>
                </a:solidFill>
              </a:rPr>
              <a:t>How it works: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3355848" y="2660904"/>
            <a:ext cx="263347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>
              <a:lnSpc>
                <a:spcPct val="130000"/>
              </a:lnSpc>
            </a:pPr>
            <a:r>
              <a:rPr lang="en-US" sz="1050" dirty="0">
                <a:solidFill>
                  <a:srgbClr val="2D3748"/>
                </a:solidFill>
              </a:rPr>
              <a:t>Entire inheritance tree → one table</a:t>
            </a:r>
            <a:endParaRPr lang="en-US" sz="1050" dirty="0"/>
          </a:p>
          <a:p>
            <a:pPr>
              <a:lnSpc>
                <a:spcPct val="130000"/>
              </a:lnSpc>
            </a:pPr>
            <a:r>
              <a:rPr lang="en-US" sz="1050" dirty="0">
                <a:solidFill>
                  <a:srgbClr val="2D3748"/>
                </a:solidFill>
              </a:rPr>
              <a:t>NULL for unused attributes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3355848" y="3291840"/>
            <a:ext cx="2633472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383280" y="3319272"/>
            <a:ext cx="257860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950" i="1" dirty="0">
                <a:solidFill>
                  <a:srgbClr val="5D5D7A"/>
                </a:solidFill>
              </a:rPr>
              <a:t>📌 One 'People' table with all cols</a:t>
            </a:r>
            <a:endParaRPr lang="en-US" sz="95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950" i="1" dirty="0">
                <a:solidFill>
                  <a:srgbClr val="5D5D7A"/>
                </a:solidFill>
              </a:rPr>
              <a:t>(some cols empty for non-students)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3355848" y="4105656"/>
            <a:ext cx="2633472" cy="621792"/>
          </a:xfrm>
          <a:prstGeom prst="rect">
            <a:avLst/>
          </a:prstGeom>
          <a:solidFill>
            <a:srgbClr val="FFF8E1"/>
          </a:solidFill>
          <a:ln w="12700">
            <a:solidFill>
              <a:srgbClr val="FF8C0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383280" y="4133088"/>
            <a:ext cx="257860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>
              <a:lnSpc>
                <a:spcPct val="120000"/>
              </a:lnSpc>
            </a:pPr>
            <a:r>
              <a:rPr lang="en-US" sz="1000" dirty="0">
                <a:solidFill>
                  <a:srgbClr val="1A2B5A"/>
                </a:solidFill>
              </a:rPr>
              <a:t>💡 Fast but wastes space with many NULLs</a:t>
            </a:r>
            <a:endParaRPr lang="en-US" sz="10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1A1A2E"/>
                </a:solidFill>
              </a:rPr>
              <a:t>✓ Fast queries. ✗ Lots of NULL values.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6217920" y="1600200"/>
            <a:ext cx="2816352" cy="3291840"/>
          </a:xfrm>
          <a:prstGeom prst="rect">
            <a:avLst/>
          </a:prstGeom>
          <a:solidFill>
            <a:srgbClr val="EDE7F6"/>
          </a:solidFill>
          <a:ln w="12700">
            <a:solidFill>
              <a:srgbClr val="E0E0E0"/>
            </a:solidFill>
            <a:prstDash val="solid"/>
          </a:ln>
          <a:effectLst>
            <a:outerShdw blurRad="762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6217920" y="1600200"/>
            <a:ext cx="2816352" cy="749808"/>
          </a:xfrm>
          <a:prstGeom prst="rect">
            <a:avLst/>
          </a:prstGeom>
          <a:solidFill>
            <a:srgbClr val="6A1B9A"/>
          </a:solidFill>
          <a:ln w="12700">
            <a:solidFill>
              <a:srgbClr val="6A1B9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309360" y="1655064"/>
            <a:ext cx="2651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</a:rPr>
              <a:t>Strategy 3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6309360" y="1874520"/>
            <a:ext cx="26517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b="1" dirty="0">
                <a:solidFill>
                  <a:srgbClr val="FFFFFF"/>
                </a:solidFill>
              </a:rPr>
              <a:t>One Table Per</a:t>
            </a:r>
            <a:endParaRPr lang="en-US" sz="13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1300" b="1" dirty="0">
                <a:solidFill>
                  <a:srgbClr val="FFFFFF"/>
                </a:solidFill>
              </a:rPr>
              <a:t>Concrete Class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6327648" y="2423160"/>
            <a:ext cx="2633472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6A1B9A"/>
                </a:solidFill>
              </a:rPr>
              <a:t>How it works: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6327648" y="2660904"/>
            <a:ext cx="263347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1A1A2E"/>
                </a:solidFill>
              </a:rPr>
              <a:t>Only real (non-abstract) classes</a:t>
            </a:r>
            <a:endParaRPr lang="en-US" sz="105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1A1A2E"/>
                </a:solidFill>
              </a:rPr>
              <a:t>get tables. No NULLs.</a:t>
            </a:r>
          </a:p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2D3748"/>
                </a:solidFill>
              </a:rPr>
              <a:t>Only leaf classes → tables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6327648" y="3291840"/>
            <a:ext cx="2633472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355080" y="3319272"/>
            <a:ext cx="257860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950" i="1" dirty="0">
                <a:solidFill>
                  <a:srgbClr val="5D5D7A"/>
                </a:solidFill>
              </a:rPr>
              <a:t>📌 Student table, Teacher table</a:t>
            </a:r>
            <a:endParaRPr lang="en-US" sz="95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950" i="1" dirty="0">
                <a:solidFill>
                  <a:srgbClr val="5D5D7A"/>
                </a:solidFill>
              </a:rPr>
              <a:t>(each has all needed columns)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6327648" y="4105656"/>
            <a:ext cx="2633472" cy="621792"/>
          </a:xfrm>
          <a:prstGeom prst="rect">
            <a:avLst/>
          </a:prstGeom>
          <a:solidFill>
            <a:srgbClr val="FFF8E1"/>
          </a:solidFill>
          <a:ln w="12700">
            <a:solidFill>
              <a:srgbClr val="FF8C0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355080" y="4133088"/>
            <a:ext cx="257860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>
              <a:lnSpc>
                <a:spcPct val="120000"/>
              </a:lnSpc>
            </a:pPr>
            <a:r>
              <a:rPr lang="en-US" sz="1000" dirty="0">
                <a:solidFill>
                  <a:srgbClr val="1A2B5A"/>
                </a:solidFill>
              </a:rPr>
              <a:t>💡 No NULLs, but queries across classes are harder</a:t>
            </a:r>
            <a:endParaRPr lang="en-US" sz="10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1A1A2E"/>
                </a:solidFill>
              </a:rPr>
              <a:t>✓ No NULLs. ✗ Duplicate columns.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274320" y="4846320"/>
            <a:ext cx="8595360" cy="201168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11480" y="4864608"/>
            <a:ext cx="83210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</a:rPr>
              <a:t>🤖  ORM tools (Hibernate / SQLAlchemy) automate all 3 strategies — you write objects, the tool handles the DB!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1261</Words>
  <Application>Microsoft Office PowerPoint</Application>
  <PresentationFormat>On-screen Show (16:9)</PresentationFormat>
  <Paragraphs>208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James Rai</cp:lastModifiedBy>
  <cp:revision>3</cp:revision>
  <dcterms:created xsi:type="dcterms:W3CDTF">2026-06-01T11:27:03Z</dcterms:created>
  <dcterms:modified xsi:type="dcterms:W3CDTF">2026-06-01T11:53:59Z</dcterms:modified>
</cp:coreProperties>
</file>