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  <p:sldMasterId id="2147483763" r:id="rId5"/>
    <p:sldMasterId id="2147483775" r:id="rId6"/>
  </p:sldMasterIdLst>
  <p:notesMasterIdLst>
    <p:notesMasterId r:id="rId20"/>
  </p:notesMasterIdLst>
  <p:sldIdLst>
    <p:sldId id="257" r:id="rId7"/>
    <p:sldId id="259" r:id="rId8"/>
    <p:sldId id="260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62" r:id="rId17"/>
    <p:sldId id="264" r:id="rId18"/>
    <p:sldId id="25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9" autoAdjust="0"/>
  </p:normalViewPr>
  <p:slideViewPr>
    <p:cSldViewPr snapToGrid="0">
      <p:cViewPr>
        <p:scale>
          <a:sx n="75" d="100"/>
          <a:sy n="75" d="100"/>
        </p:scale>
        <p:origin x="1950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ADBAA4-F0B2-459E-BAFA-0896B62F67B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331A95-6304-42BA-969F-4C5A1837E1B4}">
      <dgm:prSet phldrT="[Text]" phldr="0"/>
      <dgm:spPr/>
      <dgm:t>
        <a:bodyPr/>
        <a:lstStyle/>
        <a:p>
          <a:r>
            <a:rPr lang="en-US" dirty="0"/>
            <a:t>Initial</a:t>
          </a:r>
        </a:p>
        <a:p>
          <a:r>
            <a:rPr lang="en-US" i="1" dirty="0">
              <a:solidFill>
                <a:srgbClr val="FFFF00"/>
              </a:solidFill>
            </a:rPr>
            <a:t>Level 1</a:t>
          </a:r>
        </a:p>
      </dgm:t>
    </dgm:pt>
    <dgm:pt modelId="{E07EF3C9-7DFE-4DBC-A997-937F03E1B23D}" type="parTrans" cxnId="{DE226AF8-35CC-4FBC-A88E-6AB42F6F0A8D}">
      <dgm:prSet/>
      <dgm:spPr/>
      <dgm:t>
        <a:bodyPr/>
        <a:lstStyle/>
        <a:p>
          <a:endParaRPr lang="en-US"/>
        </a:p>
      </dgm:t>
    </dgm:pt>
    <dgm:pt modelId="{AFACA7BC-1F82-4257-BEF1-0E79FC0D7782}" type="sibTrans" cxnId="{DE226AF8-35CC-4FBC-A88E-6AB42F6F0A8D}">
      <dgm:prSet/>
      <dgm:spPr/>
      <dgm:t>
        <a:bodyPr/>
        <a:lstStyle/>
        <a:p>
          <a:endParaRPr lang="en-US"/>
        </a:p>
      </dgm:t>
    </dgm:pt>
    <dgm:pt modelId="{61A75587-4FC3-47BF-B522-45EA73383D08}">
      <dgm:prSet phldrT="[Text]" phldr="0"/>
      <dgm:spPr/>
      <dgm:t>
        <a:bodyPr/>
        <a:lstStyle/>
        <a:p>
          <a:r>
            <a:rPr lang="en-US" dirty="0"/>
            <a:t>Developing</a:t>
          </a:r>
        </a:p>
        <a:p>
          <a:r>
            <a:rPr lang="en-US" i="1" dirty="0">
              <a:solidFill>
                <a:srgbClr val="FFFF00"/>
              </a:solidFill>
            </a:rPr>
            <a:t>Level 2</a:t>
          </a:r>
          <a:endParaRPr lang="en-US" dirty="0"/>
        </a:p>
      </dgm:t>
    </dgm:pt>
    <dgm:pt modelId="{5F961700-BC9F-4121-9886-2A8ED5664B5E}" type="parTrans" cxnId="{1DF95C97-3E5F-4702-8C4A-09DC2B41C635}">
      <dgm:prSet/>
      <dgm:spPr/>
      <dgm:t>
        <a:bodyPr/>
        <a:lstStyle/>
        <a:p>
          <a:endParaRPr lang="en-US"/>
        </a:p>
      </dgm:t>
    </dgm:pt>
    <dgm:pt modelId="{BD15E35A-C5DF-4665-BCC1-93F6AF4819B4}" type="sibTrans" cxnId="{1DF95C97-3E5F-4702-8C4A-09DC2B41C635}">
      <dgm:prSet/>
      <dgm:spPr/>
      <dgm:t>
        <a:bodyPr/>
        <a:lstStyle/>
        <a:p>
          <a:endParaRPr lang="en-US"/>
        </a:p>
      </dgm:t>
    </dgm:pt>
    <dgm:pt modelId="{6250665C-5643-450C-9C89-729839DA7869}">
      <dgm:prSet phldrT="[Text]" phldr="0"/>
      <dgm:spPr/>
      <dgm:t>
        <a:bodyPr/>
        <a:lstStyle/>
        <a:p>
          <a:r>
            <a:rPr lang="en-US" dirty="0"/>
            <a:t>Defined</a:t>
          </a:r>
        </a:p>
        <a:p>
          <a:r>
            <a:rPr lang="en-US" i="1" dirty="0">
              <a:solidFill>
                <a:srgbClr val="FFFF00"/>
              </a:solidFill>
            </a:rPr>
            <a:t>Level 3</a:t>
          </a:r>
          <a:endParaRPr lang="en-US" dirty="0"/>
        </a:p>
      </dgm:t>
    </dgm:pt>
    <dgm:pt modelId="{A3771684-76FD-4B7A-BE99-2205453F891B}" type="parTrans" cxnId="{C6EF411C-3C2B-468C-8781-45298F8BEF6C}">
      <dgm:prSet/>
      <dgm:spPr/>
      <dgm:t>
        <a:bodyPr/>
        <a:lstStyle/>
        <a:p>
          <a:endParaRPr lang="en-US"/>
        </a:p>
      </dgm:t>
    </dgm:pt>
    <dgm:pt modelId="{EF8D36C6-0AA0-40ED-8FD5-2AC7254AAC3D}" type="sibTrans" cxnId="{C6EF411C-3C2B-468C-8781-45298F8BEF6C}">
      <dgm:prSet/>
      <dgm:spPr/>
      <dgm:t>
        <a:bodyPr/>
        <a:lstStyle/>
        <a:p>
          <a:endParaRPr lang="en-US"/>
        </a:p>
      </dgm:t>
    </dgm:pt>
    <dgm:pt modelId="{7B9E931F-5AB4-4A06-A74A-D02FE453D8F9}">
      <dgm:prSet phldrT="[Text]" phldr="0"/>
      <dgm:spPr/>
      <dgm:t>
        <a:bodyPr/>
        <a:lstStyle/>
        <a:p>
          <a:r>
            <a:rPr lang="en-US" dirty="0"/>
            <a:t>Managed</a:t>
          </a:r>
        </a:p>
        <a:p>
          <a:r>
            <a:rPr lang="en-US" i="1" dirty="0">
              <a:solidFill>
                <a:srgbClr val="FFFF00"/>
              </a:solidFill>
            </a:rPr>
            <a:t>Level 4</a:t>
          </a:r>
          <a:endParaRPr lang="en-US" dirty="0"/>
        </a:p>
      </dgm:t>
    </dgm:pt>
    <dgm:pt modelId="{D4847C56-FDB5-42C5-90CE-96B4AC41C4FE}" type="parTrans" cxnId="{3123A443-4CC4-4671-BAE4-FA51BD1A4225}">
      <dgm:prSet/>
      <dgm:spPr/>
      <dgm:t>
        <a:bodyPr/>
        <a:lstStyle/>
        <a:p>
          <a:endParaRPr lang="en-US"/>
        </a:p>
      </dgm:t>
    </dgm:pt>
    <dgm:pt modelId="{7BBCCD98-9885-499A-B392-F70D3AAE075A}" type="sibTrans" cxnId="{3123A443-4CC4-4671-BAE4-FA51BD1A4225}">
      <dgm:prSet/>
      <dgm:spPr/>
      <dgm:t>
        <a:bodyPr/>
        <a:lstStyle/>
        <a:p>
          <a:endParaRPr lang="en-US"/>
        </a:p>
      </dgm:t>
    </dgm:pt>
    <dgm:pt modelId="{89FE8F7D-97FB-4551-8032-9507AE70EB68}">
      <dgm:prSet phldrT="[Text]" phldr="0"/>
      <dgm:spPr/>
      <dgm:t>
        <a:bodyPr/>
        <a:lstStyle/>
        <a:p>
          <a:r>
            <a:rPr lang="en-US" dirty="0"/>
            <a:t>Optimizing</a:t>
          </a:r>
        </a:p>
        <a:p>
          <a:r>
            <a:rPr lang="en-US" i="1" dirty="0">
              <a:solidFill>
                <a:srgbClr val="FFFF00"/>
              </a:solidFill>
            </a:rPr>
            <a:t>Level 4</a:t>
          </a:r>
          <a:endParaRPr lang="en-US" dirty="0"/>
        </a:p>
      </dgm:t>
    </dgm:pt>
    <dgm:pt modelId="{7BC8C368-6736-4D91-8E42-ABB142744411}" type="parTrans" cxnId="{D678535B-5C60-474D-BFDD-DBAF1C6774B0}">
      <dgm:prSet/>
      <dgm:spPr/>
      <dgm:t>
        <a:bodyPr/>
        <a:lstStyle/>
        <a:p>
          <a:endParaRPr lang="en-US"/>
        </a:p>
      </dgm:t>
    </dgm:pt>
    <dgm:pt modelId="{371E10AE-0708-4D69-A1D8-E4FD2395C1DF}" type="sibTrans" cxnId="{D678535B-5C60-474D-BFDD-DBAF1C6774B0}">
      <dgm:prSet/>
      <dgm:spPr/>
      <dgm:t>
        <a:bodyPr/>
        <a:lstStyle/>
        <a:p>
          <a:endParaRPr lang="en-US"/>
        </a:p>
      </dgm:t>
    </dgm:pt>
    <dgm:pt modelId="{741C6FB1-0785-4405-8F81-CC9A74925CB9}" type="pres">
      <dgm:prSet presAssocID="{3BADBAA4-F0B2-459E-BAFA-0896B62F67BD}" presName="diagram" presStyleCnt="0">
        <dgm:presLayoutVars>
          <dgm:dir/>
          <dgm:resizeHandles val="exact"/>
        </dgm:presLayoutVars>
      </dgm:prSet>
      <dgm:spPr/>
    </dgm:pt>
    <dgm:pt modelId="{B15FDD5E-819F-47F7-9650-34C02C2633A7}" type="pres">
      <dgm:prSet presAssocID="{C0331A95-6304-42BA-969F-4C5A1837E1B4}" presName="node" presStyleLbl="node1" presStyleIdx="0" presStyleCnt="5" custLinFactNeighborX="-44756" custLinFactNeighborY="2797">
        <dgm:presLayoutVars>
          <dgm:bulletEnabled val="1"/>
        </dgm:presLayoutVars>
      </dgm:prSet>
      <dgm:spPr/>
    </dgm:pt>
    <dgm:pt modelId="{DD1C71D5-D95C-4484-A0D8-5077E100B739}" type="pres">
      <dgm:prSet presAssocID="{AFACA7BC-1F82-4257-BEF1-0E79FC0D7782}" presName="sibTrans" presStyleLbl="sibTrans2D1" presStyleIdx="0" presStyleCnt="4"/>
      <dgm:spPr/>
    </dgm:pt>
    <dgm:pt modelId="{84E6F5AD-6CDB-4ED0-8361-BAF76E5E7F49}" type="pres">
      <dgm:prSet presAssocID="{AFACA7BC-1F82-4257-BEF1-0E79FC0D7782}" presName="connectorText" presStyleLbl="sibTrans2D1" presStyleIdx="0" presStyleCnt="4"/>
      <dgm:spPr/>
    </dgm:pt>
    <dgm:pt modelId="{90AF0208-555D-4713-881C-C95FEE79B9D4}" type="pres">
      <dgm:prSet presAssocID="{61A75587-4FC3-47BF-B522-45EA73383D08}" presName="node" presStyleLbl="node1" presStyleIdx="1" presStyleCnt="5">
        <dgm:presLayoutVars>
          <dgm:bulletEnabled val="1"/>
        </dgm:presLayoutVars>
      </dgm:prSet>
      <dgm:spPr/>
    </dgm:pt>
    <dgm:pt modelId="{6C89A019-2CAC-4FC8-B969-7F953987330D}" type="pres">
      <dgm:prSet presAssocID="{BD15E35A-C5DF-4665-BCC1-93F6AF4819B4}" presName="sibTrans" presStyleLbl="sibTrans2D1" presStyleIdx="1" presStyleCnt="4"/>
      <dgm:spPr/>
    </dgm:pt>
    <dgm:pt modelId="{89883B39-1DE4-4B00-AC56-893D75D5949D}" type="pres">
      <dgm:prSet presAssocID="{BD15E35A-C5DF-4665-BCC1-93F6AF4819B4}" presName="connectorText" presStyleLbl="sibTrans2D1" presStyleIdx="1" presStyleCnt="4"/>
      <dgm:spPr/>
    </dgm:pt>
    <dgm:pt modelId="{17BFD1D3-5071-4565-85B5-3D95C949DADB}" type="pres">
      <dgm:prSet presAssocID="{6250665C-5643-450C-9C89-729839DA7869}" presName="node" presStyleLbl="node1" presStyleIdx="2" presStyleCnt="5">
        <dgm:presLayoutVars>
          <dgm:bulletEnabled val="1"/>
        </dgm:presLayoutVars>
      </dgm:prSet>
      <dgm:spPr/>
    </dgm:pt>
    <dgm:pt modelId="{2FFF8BF1-585B-40DE-B27D-004559DE51FA}" type="pres">
      <dgm:prSet presAssocID="{EF8D36C6-0AA0-40ED-8FD5-2AC7254AAC3D}" presName="sibTrans" presStyleLbl="sibTrans2D1" presStyleIdx="2" presStyleCnt="4"/>
      <dgm:spPr/>
    </dgm:pt>
    <dgm:pt modelId="{C8C530C9-3E5E-4A8E-A649-6E205A9949BF}" type="pres">
      <dgm:prSet presAssocID="{EF8D36C6-0AA0-40ED-8FD5-2AC7254AAC3D}" presName="connectorText" presStyleLbl="sibTrans2D1" presStyleIdx="2" presStyleCnt="4"/>
      <dgm:spPr/>
    </dgm:pt>
    <dgm:pt modelId="{6F6B4A73-406F-4452-901B-C04D6CED69A2}" type="pres">
      <dgm:prSet presAssocID="{7B9E931F-5AB4-4A06-A74A-D02FE453D8F9}" presName="node" presStyleLbl="node1" presStyleIdx="3" presStyleCnt="5">
        <dgm:presLayoutVars>
          <dgm:bulletEnabled val="1"/>
        </dgm:presLayoutVars>
      </dgm:prSet>
      <dgm:spPr/>
    </dgm:pt>
    <dgm:pt modelId="{C076E6D6-DF0B-4D1D-9055-6293218713B9}" type="pres">
      <dgm:prSet presAssocID="{7BBCCD98-9885-499A-B392-F70D3AAE075A}" presName="sibTrans" presStyleLbl="sibTrans2D1" presStyleIdx="3" presStyleCnt="4"/>
      <dgm:spPr/>
    </dgm:pt>
    <dgm:pt modelId="{EED6E4FC-0077-4D89-AFB0-30C0A5A3B624}" type="pres">
      <dgm:prSet presAssocID="{7BBCCD98-9885-499A-B392-F70D3AAE075A}" presName="connectorText" presStyleLbl="sibTrans2D1" presStyleIdx="3" presStyleCnt="4"/>
      <dgm:spPr/>
    </dgm:pt>
    <dgm:pt modelId="{E65CF7CA-E40F-40EE-B1A6-C095E0FAEFFE}" type="pres">
      <dgm:prSet presAssocID="{89FE8F7D-97FB-4551-8032-9507AE70EB68}" presName="node" presStyleLbl="node1" presStyleIdx="4" presStyleCnt="5" custLinFactNeighborX="-72169" custLinFactNeighborY="2797">
        <dgm:presLayoutVars>
          <dgm:bulletEnabled val="1"/>
        </dgm:presLayoutVars>
      </dgm:prSet>
      <dgm:spPr/>
    </dgm:pt>
  </dgm:ptLst>
  <dgm:cxnLst>
    <dgm:cxn modelId="{6BCDCF09-CBC9-4A99-95C4-5B81E552B70B}" type="presOf" srcId="{BD15E35A-C5DF-4665-BCC1-93F6AF4819B4}" destId="{89883B39-1DE4-4B00-AC56-893D75D5949D}" srcOrd="1" destOrd="0" presId="urn:microsoft.com/office/officeart/2005/8/layout/process5"/>
    <dgm:cxn modelId="{DD393517-D4D4-486B-9C10-85BFACBE074C}" type="presOf" srcId="{EF8D36C6-0AA0-40ED-8FD5-2AC7254AAC3D}" destId="{2FFF8BF1-585B-40DE-B27D-004559DE51FA}" srcOrd="0" destOrd="0" presId="urn:microsoft.com/office/officeart/2005/8/layout/process5"/>
    <dgm:cxn modelId="{FCC67A1A-C1DA-40DE-BA04-BDD82C2E1665}" type="presOf" srcId="{C0331A95-6304-42BA-969F-4C5A1837E1B4}" destId="{B15FDD5E-819F-47F7-9650-34C02C2633A7}" srcOrd="0" destOrd="0" presId="urn:microsoft.com/office/officeart/2005/8/layout/process5"/>
    <dgm:cxn modelId="{C6EF411C-3C2B-468C-8781-45298F8BEF6C}" srcId="{3BADBAA4-F0B2-459E-BAFA-0896B62F67BD}" destId="{6250665C-5643-450C-9C89-729839DA7869}" srcOrd="2" destOrd="0" parTransId="{A3771684-76FD-4B7A-BE99-2205453F891B}" sibTransId="{EF8D36C6-0AA0-40ED-8FD5-2AC7254AAC3D}"/>
    <dgm:cxn modelId="{1077A430-28C5-4636-84CB-37A7282D9E08}" type="presOf" srcId="{6250665C-5643-450C-9C89-729839DA7869}" destId="{17BFD1D3-5071-4565-85B5-3D95C949DADB}" srcOrd="0" destOrd="0" presId="urn:microsoft.com/office/officeart/2005/8/layout/process5"/>
    <dgm:cxn modelId="{D678535B-5C60-474D-BFDD-DBAF1C6774B0}" srcId="{3BADBAA4-F0B2-459E-BAFA-0896B62F67BD}" destId="{89FE8F7D-97FB-4551-8032-9507AE70EB68}" srcOrd="4" destOrd="0" parTransId="{7BC8C368-6736-4D91-8E42-ABB142744411}" sibTransId="{371E10AE-0708-4D69-A1D8-E4FD2395C1DF}"/>
    <dgm:cxn modelId="{3123A443-4CC4-4671-BAE4-FA51BD1A4225}" srcId="{3BADBAA4-F0B2-459E-BAFA-0896B62F67BD}" destId="{7B9E931F-5AB4-4A06-A74A-D02FE453D8F9}" srcOrd="3" destOrd="0" parTransId="{D4847C56-FDB5-42C5-90CE-96B4AC41C4FE}" sibTransId="{7BBCCD98-9885-499A-B392-F70D3AAE075A}"/>
    <dgm:cxn modelId="{44B2476A-908B-4952-BFC7-C3A409CC8B4C}" type="presOf" srcId="{7BBCCD98-9885-499A-B392-F70D3AAE075A}" destId="{C076E6D6-DF0B-4D1D-9055-6293218713B9}" srcOrd="0" destOrd="0" presId="urn:microsoft.com/office/officeart/2005/8/layout/process5"/>
    <dgm:cxn modelId="{1E927272-D82E-448B-9504-59343C27F9C0}" type="presOf" srcId="{BD15E35A-C5DF-4665-BCC1-93F6AF4819B4}" destId="{6C89A019-2CAC-4FC8-B969-7F953987330D}" srcOrd="0" destOrd="0" presId="urn:microsoft.com/office/officeart/2005/8/layout/process5"/>
    <dgm:cxn modelId="{FABB4E81-17FD-46BF-9A5F-35A30097C2F4}" type="presOf" srcId="{EF8D36C6-0AA0-40ED-8FD5-2AC7254AAC3D}" destId="{C8C530C9-3E5E-4A8E-A649-6E205A9949BF}" srcOrd="1" destOrd="0" presId="urn:microsoft.com/office/officeart/2005/8/layout/process5"/>
    <dgm:cxn modelId="{CFD9C194-7A52-445E-96B8-A16A48F52370}" type="presOf" srcId="{AFACA7BC-1F82-4257-BEF1-0E79FC0D7782}" destId="{84E6F5AD-6CDB-4ED0-8361-BAF76E5E7F49}" srcOrd="1" destOrd="0" presId="urn:microsoft.com/office/officeart/2005/8/layout/process5"/>
    <dgm:cxn modelId="{1DF95C97-3E5F-4702-8C4A-09DC2B41C635}" srcId="{3BADBAA4-F0B2-459E-BAFA-0896B62F67BD}" destId="{61A75587-4FC3-47BF-B522-45EA73383D08}" srcOrd="1" destOrd="0" parTransId="{5F961700-BC9F-4121-9886-2A8ED5664B5E}" sibTransId="{BD15E35A-C5DF-4665-BCC1-93F6AF4819B4}"/>
    <dgm:cxn modelId="{C43EBAC5-2AF8-4EAA-A056-EE223B04D851}" type="presOf" srcId="{3BADBAA4-F0B2-459E-BAFA-0896B62F67BD}" destId="{741C6FB1-0785-4405-8F81-CC9A74925CB9}" srcOrd="0" destOrd="0" presId="urn:microsoft.com/office/officeart/2005/8/layout/process5"/>
    <dgm:cxn modelId="{85AD6DC7-6617-4080-843A-CD405F89717A}" type="presOf" srcId="{7B9E931F-5AB4-4A06-A74A-D02FE453D8F9}" destId="{6F6B4A73-406F-4452-901B-C04D6CED69A2}" srcOrd="0" destOrd="0" presId="urn:microsoft.com/office/officeart/2005/8/layout/process5"/>
    <dgm:cxn modelId="{A83E6ECC-71CC-4500-9BB5-A77D9B63729E}" type="presOf" srcId="{89FE8F7D-97FB-4551-8032-9507AE70EB68}" destId="{E65CF7CA-E40F-40EE-B1A6-C095E0FAEFFE}" srcOrd="0" destOrd="0" presId="urn:microsoft.com/office/officeart/2005/8/layout/process5"/>
    <dgm:cxn modelId="{6CD2E2EA-A4D7-4D26-88AB-2793EDBABACE}" type="presOf" srcId="{7BBCCD98-9885-499A-B392-F70D3AAE075A}" destId="{EED6E4FC-0077-4D89-AFB0-30C0A5A3B624}" srcOrd="1" destOrd="0" presId="urn:microsoft.com/office/officeart/2005/8/layout/process5"/>
    <dgm:cxn modelId="{2666DAEE-47E8-4B92-A6C1-3A7041D9AE91}" type="presOf" srcId="{AFACA7BC-1F82-4257-BEF1-0E79FC0D7782}" destId="{DD1C71D5-D95C-4484-A0D8-5077E100B739}" srcOrd="0" destOrd="0" presId="urn:microsoft.com/office/officeart/2005/8/layout/process5"/>
    <dgm:cxn modelId="{DE226AF8-35CC-4FBC-A88E-6AB42F6F0A8D}" srcId="{3BADBAA4-F0B2-459E-BAFA-0896B62F67BD}" destId="{C0331A95-6304-42BA-969F-4C5A1837E1B4}" srcOrd="0" destOrd="0" parTransId="{E07EF3C9-7DFE-4DBC-A997-937F03E1B23D}" sibTransId="{AFACA7BC-1F82-4257-BEF1-0E79FC0D7782}"/>
    <dgm:cxn modelId="{186D4DFB-0830-4EC3-B0DD-0633FADC1C39}" type="presOf" srcId="{61A75587-4FC3-47BF-B522-45EA73383D08}" destId="{90AF0208-555D-4713-881C-C95FEE79B9D4}" srcOrd="0" destOrd="0" presId="urn:microsoft.com/office/officeart/2005/8/layout/process5"/>
    <dgm:cxn modelId="{8799E14E-58B4-461D-8297-1306BBF24E45}" type="presParOf" srcId="{741C6FB1-0785-4405-8F81-CC9A74925CB9}" destId="{B15FDD5E-819F-47F7-9650-34C02C2633A7}" srcOrd="0" destOrd="0" presId="urn:microsoft.com/office/officeart/2005/8/layout/process5"/>
    <dgm:cxn modelId="{C3B3C129-C783-4C02-946F-1B5840F80C73}" type="presParOf" srcId="{741C6FB1-0785-4405-8F81-CC9A74925CB9}" destId="{DD1C71D5-D95C-4484-A0D8-5077E100B739}" srcOrd="1" destOrd="0" presId="urn:microsoft.com/office/officeart/2005/8/layout/process5"/>
    <dgm:cxn modelId="{79B412B7-D029-4BDD-ACE5-D68FAC65CBC5}" type="presParOf" srcId="{DD1C71D5-D95C-4484-A0D8-5077E100B739}" destId="{84E6F5AD-6CDB-4ED0-8361-BAF76E5E7F49}" srcOrd="0" destOrd="0" presId="urn:microsoft.com/office/officeart/2005/8/layout/process5"/>
    <dgm:cxn modelId="{2E76BB31-A458-48B3-AB34-A7050FD42236}" type="presParOf" srcId="{741C6FB1-0785-4405-8F81-CC9A74925CB9}" destId="{90AF0208-555D-4713-881C-C95FEE79B9D4}" srcOrd="2" destOrd="0" presId="urn:microsoft.com/office/officeart/2005/8/layout/process5"/>
    <dgm:cxn modelId="{DF28302C-4AB7-4AB7-AE70-5C583D55C2FE}" type="presParOf" srcId="{741C6FB1-0785-4405-8F81-CC9A74925CB9}" destId="{6C89A019-2CAC-4FC8-B969-7F953987330D}" srcOrd="3" destOrd="0" presId="urn:microsoft.com/office/officeart/2005/8/layout/process5"/>
    <dgm:cxn modelId="{C5E8AF1A-C9EF-4465-8444-59C82FC0B10E}" type="presParOf" srcId="{6C89A019-2CAC-4FC8-B969-7F953987330D}" destId="{89883B39-1DE4-4B00-AC56-893D75D5949D}" srcOrd="0" destOrd="0" presId="urn:microsoft.com/office/officeart/2005/8/layout/process5"/>
    <dgm:cxn modelId="{7C596CF2-E8C5-4E78-87ED-2ABDFDF16ADA}" type="presParOf" srcId="{741C6FB1-0785-4405-8F81-CC9A74925CB9}" destId="{17BFD1D3-5071-4565-85B5-3D95C949DADB}" srcOrd="4" destOrd="0" presId="urn:microsoft.com/office/officeart/2005/8/layout/process5"/>
    <dgm:cxn modelId="{B87CFB0B-60BE-47A8-8383-868906BF056D}" type="presParOf" srcId="{741C6FB1-0785-4405-8F81-CC9A74925CB9}" destId="{2FFF8BF1-585B-40DE-B27D-004559DE51FA}" srcOrd="5" destOrd="0" presId="urn:microsoft.com/office/officeart/2005/8/layout/process5"/>
    <dgm:cxn modelId="{BC2FD00D-4022-447D-80EF-F884B5396DF4}" type="presParOf" srcId="{2FFF8BF1-585B-40DE-B27D-004559DE51FA}" destId="{C8C530C9-3E5E-4A8E-A649-6E205A9949BF}" srcOrd="0" destOrd="0" presId="urn:microsoft.com/office/officeart/2005/8/layout/process5"/>
    <dgm:cxn modelId="{BE5EE5FC-5F9A-41A9-A8D2-6DB02A7433C8}" type="presParOf" srcId="{741C6FB1-0785-4405-8F81-CC9A74925CB9}" destId="{6F6B4A73-406F-4452-901B-C04D6CED69A2}" srcOrd="6" destOrd="0" presId="urn:microsoft.com/office/officeart/2005/8/layout/process5"/>
    <dgm:cxn modelId="{C6D82224-A84B-49E1-BB0D-5FCD98C5CB41}" type="presParOf" srcId="{741C6FB1-0785-4405-8F81-CC9A74925CB9}" destId="{C076E6D6-DF0B-4D1D-9055-6293218713B9}" srcOrd="7" destOrd="0" presId="urn:microsoft.com/office/officeart/2005/8/layout/process5"/>
    <dgm:cxn modelId="{1FD9C123-AEA1-49F6-9DF9-DAC68BD8CD31}" type="presParOf" srcId="{C076E6D6-DF0B-4D1D-9055-6293218713B9}" destId="{EED6E4FC-0077-4D89-AFB0-30C0A5A3B624}" srcOrd="0" destOrd="0" presId="urn:microsoft.com/office/officeart/2005/8/layout/process5"/>
    <dgm:cxn modelId="{06A85262-38A0-4935-9DB7-C48F1650EA77}" type="presParOf" srcId="{741C6FB1-0785-4405-8F81-CC9A74925CB9}" destId="{E65CF7CA-E40F-40EE-B1A6-C095E0FAEFFE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FDD5E-819F-47F7-9650-34C02C2633A7}">
      <dsp:nvSpPr>
        <dsp:cNvPr id="0" name=""/>
        <dsp:cNvSpPr/>
      </dsp:nvSpPr>
      <dsp:spPr>
        <a:xfrm>
          <a:off x="185825" y="38925"/>
          <a:ext cx="2270080" cy="1362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Initial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i="1" kern="1200" dirty="0">
              <a:solidFill>
                <a:srgbClr val="FFFF00"/>
              </a:solidFill>
            </a:rPr>
            <a:t>Level 1</a:t>
          </a:r>
        </a:p>
      </dsp:txBody>
      <dsp:txXfrm>
        <a:off x="225718" y="78818"/>
        <a:ext cx="2190294" cy="1282262"/>
      </dsp:txXfrm>
    </dsp:sp>
    <dsp:sp modelId="{DD1C71D5-D95C-4484-A0D8-5077E100B739}">
      <dsp:nvSpPr>
        <dsp:cNvPr id="0" name=""/>
        <dsp:cNvSpPr/>
      </dsp:nvSpPr>
      <dsp:spPr>
        <a:xfrm rot="21568775">
          <a:off x="2879171" y="419673"/>
          <a:ext cx="1019777" cy="562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2879174" y="533036"/>
        <a:ext cx="850883" cy="337787"/>
      </dsp:txXfrm>
    </dsp:sp>
    <dsp:sp modelId="{90AF0208-555D-4713-881C-C95FEE79B9D4}">
      <dsp:nvSpPr>
        <dsp:cNvPr id="0" name=""/>
        <dsp:cNvSpPr/>
      </dsp:nvSpPr>
      <dsp:spPr>
        <a:xfrm>
          <a:off x="4379934" y="829"/>
          <a:ext cx="2270080" cy="1362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Developing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i="1" kern="1200" dirty="0">
              <a:solidFill>
                <a:srgbClr val="FFFF00"/>
              </a:solidFill>
            </a:rPr>
            <a:t>Level 2</a:t>
          </a:r>
          <a:endParaRPr lang="en-US" sz="3200" kern="1200" dirty="0"/>
        </a:p>
      </dsp:txBody>
      <dsp:txXfrm>
        <a:off x="4419827" y="40722"/>
        <a:ext cx="2190294" cy="1282262"/>
      </dsp:txXfrm>
    </dsp:sp>
    <dsp:sp modelId="{6C89A019-2CAC-4FC8-B969-7F953987330D}">
      <dsp:nvSpPr>
        <dsp:cNvPr id="0" name=""/>
        <dsp:cNvSpPr/>
      </dsp:nvSpPr>
      <dsp:spPr>
        <a:xfrm>
          <a:off x="6849782" y="400363"/>
          <a:ext cx="481256" cy="562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6849782" y="512959"/>
        <a:ext cx="336879" cy="337787"/>
      </dsp:txXfrm>
    </dsp:sp>
    <dsp:sp modelId="{17BFD1D3-5071-4565-85B5-3D95C949DADB}">
      <dsp:nvSpPr>
        <dsp:cNvPr id="0" name=""/>
        <dsp:cNvSpPr/>
      </dsp:nvSpPr>
      <dsp:spPr>
        <a:xfrm>
          <a:off x="7558047" y="829"/>
          <a:ext cx="2270080" cy="1362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Defined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i="1" kern="1200" dirty="0">
              <a:solidFill>
                <a:srgbClr val="FFFF00"/>
              </a:solidFill>
            </a:rPr>
            <a:t>Level 3</a:t>
          </a:r>
          <a:endParaRPr lang="en-US" sz="3200" kern="1200" dirty="0"/>
        </a:p>
      </dsp:txBody>
      <dsp:txXfrm>
        <a:off x="7597940" y="40722"/>
        <a:ext cx="2190294" cy="1282262"/>
      </dsp:txXfrm>
    </dsp:sp>
    <dsp:sp modelId="{2FFF8BF1-585B-40DE-B27D-004559DE51FA}">
      <dsp:nvSpPr>
        <dsp:cNvPr id="0" name=""/>
        <dsp:cNvSpPr/>
      </dsp:nvSpPr>
      <dsp:spPr>
        <a:xfrm rot="5400000">
          <a:off x="8452458" y="1521783"/>
          <a:ext cx="481256" cy="562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 rot="-5400000">
        <a:off x="8524193" y="1562645"/>
        <a:ext cx="337787" cy="336879"/>
      </dsp:txXfrm>
    </dsp:sp>
    <dsp:sp modelId="{6F6B4A73-406F-4452-901B-C04D6CED69A2}">
      <dsp:nvSpPr>
        <dsp:cNvPr id="0" name=""/>
        <dsp:cNvSpPr/>
      </dsp:nvSpPr>
      <dsp:spPr>
        <a:xfrm>
          <a:off x="7558047" y="2270909"/>
          <a:ext cx="2270080" cy="1362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Managed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i="1" kern="1200" dirty="0">
              <a:solidFill>
                <a:srgbClr val="FFFF00"/>
              </a:solidFill>
            </a:rPr>
            <a:t>Level 4</a:t>
          </a:r>
          <a:endParaRPr lang="en-US" sz="3200" kern="1200" dirty="0"/>
        </a:p>
      </dsp:txBody>
      <dsp:txXfrm>
        <a:off x="7597940" y="2310802"/>
        <a:ext cx="2190294" cy="1282262"/>
      </dsp:txXfrm>
    </dsp:sp>
    <dsp:sp modelId="{C076E6D6-DF0B-4D1D-9055-6293218713B9}">
      <dsp:nvSpPr>
        <dsp:cNvPr id="0" name=""/>
        <dsp:cNvSpPr/>
      </dsp:nvSpPr>
      <dsp:spPr>
        <a:xfrm rot="10799408">
          <a:off x="5648302" y="2670851"/>
          <a:ext cx="1349552" cy="562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 rot="10800000">
        <a:off x="5817196" y="2783432"/>
        <a:ext cx="1180658" cy="337787"/>
      </dsp:txXfrm>
    </dsp:sp>
    <dsp:sp modelId="{E65CF7CA-E40F-40EE-B1A6-C095E0FAEFFE}">
      <dsp:nvSpPr>
        <dsp:cNvPr id="0" name=""/>
        <dsp:cNvSpPr/>
      </dsp:nvSpPr>
      <dsp:spPr>
        <a:xfrm>
          <a:off x="2741640" y="2271738"/>
          <a:ext cx="2270080" cy="1362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Optimizing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i="1" kern="1200" dirty="0">
              <a:solidFill>
                <a:srgbClr val="FFFF00"/>
              </a:solidFill>
            </a:rPr>
            <a:t>Level 4</a:t>
          </a:r>
          <a:endParaRPr lang="en-US" sz="3200" kern="1200" dirty="0"/>
        </a:p>
      </dsp:txBody>
      <dsp:txXfrm>
        <a:off x="2781533" y="2311631"/>
        <a:ext cx="2190294" cy="1282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568FF-786E-400B-8D4C-40B676B3E458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0B085-56E9-40E5-B3B2-D48B45D23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70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141F1-F09A-4978-8741-9E7DA5916F9F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A9AB-7C94-4B50-88D2-06CAEF41C9A3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B0E-D6B7-4B10-9604-8FA399012435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D436-E76B-4850-8624-51CED6E80ADD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7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01E6-4395-4E3F-88C6-3441C5F3818E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529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D938-8AB2-42D1-9938-A2122EA2EB8C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3404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1FADE-D399-43FC-B694-BBB62C68E0BB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91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88FA-B941-4D2A-8076-2F69BE1C3167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914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ED4A-E6F5-4AA3-9845-EAFB843097F2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9309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DE2C-50BF-4ED0-BA31-00C63C5C433B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224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4FB5-04E5-4909-A5E0-EA8F5F93E2BF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90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C234-851C-4DCC-97E2-2AFDF261991A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FD11FBE-4067-4B0B-996C-449923187561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pPr algn="l"/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935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6544-5933-48FB-AC37-64FA99B4AADA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1769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17027-A7FE-4CFB-8C75-7088AA2B8302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28760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141F1-F09A-4978-8741-9E7DA5916F9F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504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C234-851C-4DCC-97E2-2AFDF261991A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6893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3EEEF-24F4-4796-ADED-5E46416A5C55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1365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FAE3-5EF9-416D-9AF3-E12836EBCFBD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0424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6942-214B-4ECB-85F9-276781DF282D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3418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24CAF-7286-4EEF-9C6F-0467BE66108C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8197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70C9-6D58-4C8D-A3C4-10002511F4A7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6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3EEEF-24F4-4796-ADED-5E46416A5C55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328E-A335-4F75-B20E-BEDE4470E2A4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5743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5B166E8-497A-4F35-AA0E-196E8EA3585C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pPr algn="l"/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9480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A9AB-7C94-4B50-88D2-06CAEF41C9A3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8119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B0E-D6B7-4B10-9604-8FA399012435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80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FAE3-5EF9-416D-9AF3-E12836EBCFBD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6942-214B-4ECB-85F9-276781DF282D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24CAF-7286-4EEF-9C6F-0467BE66108C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670C9-6D58-4C8D-A3C4-10002511F4A7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F376328E-A335-4F75-B20E-BEDE4470E2A4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66E8-497A-4F35-AA0E-196E8EA3585C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29EFC09-F4D7-4DA7-95F7-D2ACA4F87F22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5671C-3F3F-4C3F-88CD-B08AF18C4B8A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024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EFC09-F4D7-4DA7-95F7-D2ACA4F87F22}" type="datetime1">
              <a:rPr lang="en-US" smtClean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Jamin Rai (MIT 2082 Batch)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99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941" y="802298"/>
            <a:ext cx="11271564" cy="2541431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lgerian" panose="04020705040A02060702" pitchFamily="82" charset="0"/>
              </a:rPr>
              <a:t>Maturity of Enterprise Architecture Practice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9836" y="4273118"/>
            <a:ext cx="10993546" cy="2230464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en-US" sz="2800" dirty="0"/>
              <a:t>Jamin Rai</a:t>
            </a:r>
          </a:p>
          <a:p>
            <a:pPr marL="342900" indent="-342900">
              <a:buFontTx/>
              <a:buChar char="-"/>
            </a:pPr>
            <a:r>
              <a:rPr lang="en-US" sz="2800" dirty="0"/>
              <a:t>MIT ( Batch 2082), BMC</a:t>
            </a:r>
          </a:p>
          <a:p>
            <a:pPr marL="342900" indent="-342900">
              <a:buFontTx/>
              <a:buChar char="-"/>
            </a:pP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FEA42E-A1D2-9357-F05F-74C8BD059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8979B-E766-0E18-F74C-F91ED27CE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Does Maturity Matter?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91C65-A1D7-56A8-3029-2F599A02B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Better Alignment</a:t>
            </a:r>
            <a:r>
              <a:rPr lang="en-US" dirty="0"/>
              <a:t>: IT supports business goals perfectly.</a:t>
            </a:r>
          </a:p>
          <a:p>
            <a:r>
              <a:rPr lang="en-US" b="1" dirty="0"/>
              <a:t>Cost Saving</a:t>
            </a:r>
            <a:r>
              <a:rPr lang="en-US" dirty="0"/>
              <a:t>: Less waste, fewer duplicate systems.</a:t>
            </a:r>
          </a:p>
          <a:p>
            <a:r>
              <a:rPr lang="en-US" b="1" dirty="0"/>
              <a:t>Faster Change/Growth</a:t>
            </a:r>
            <a:r>
              <a:rPr lang="en-US" dirty="0"/>
              <a:t>: Company can adapt to new tech (like AI) quickly.</a:t>
            </a:r>
          </a:p>
          <a:p>
            <a:r>
              <a:rPr lang="en-US" b="1" dirty="0"/>
              <a:t>Innovation</a:t>
            </a:r>
            <a:r>
              <a:rPr lang="en-US" dirty="0"/>
              <a:t>: Mature EA helps create new ideas and services.</a:t>
            </a:r>
          </a:p>
          <a:p>
            <a:r>
              <a:rPr lang="en-US" b="1" dirty="0"/>
              <a:t>Reduce Risk</a:t>
            </a:r>
            <a:r>
              <a:rPr lang="en-US" dirty="0"/>
              <a:t>: Fewer failures in big projects.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Real-life Analogy</a:t>
            </a:r>
            <a:r>
              <a:rPr lang="en-US" dirty="0"/>
              <a:t>: Think of building a house. Immature = Buying bricks randomly. Mature = Having a full architect plan, quality checks, and future upgrades ready.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3D3F6C-2A44-AE94-0C5E-7DE2F965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517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5AF95-2D7F-7058-7689-C3B054E7B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1453594"/>
            <a:ext cx="11029616" cy="118872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Q. How is Maturity Assessed? (The Report Card Process)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- Main parts of Enterprise Architecture practice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E95E2-42D0-DAD1-7DE1-B53F49913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16389"/>
            <a:ext cx="11029615" cy="3957662"/>
          </a:xfrm>
        </p:spPr>
        <p:txBody>
          <a:bodyPr>
            <a:normAutofit/>
          </a:bodyPr>
          <a:lstStyle/>
          <a:p>
            <a:r>
              <a:rPr lang="en-US" b="1" dirty="0"/>
              <a:t>Business</a:t>
            </a:r>
            <a:r>
              <a:rPr lang="en-US" dirty="0"/>
              <a:t> – what the organization wants to achieve and how work is done,</a:t>
            </a:r>
          </a:p>
          <a:p>
            <a:r>
              <a:rPr lang="en-US" b="1" dirty="0"/>
              <a:t>Data</a:t>
            </a:r>
            <a:r>
              <a:rPr lang="en-US" dirty="0"/>
              <a:t> – what information is used and how it is managed,</a:t>
            </a:r>
          </a:p>
          <a:p>
            <a:r>
              <a:rPr lang="en-US" b="1" dirty="0"/>
              <a:t>Applications</a:t>
            </a:r>
            <a:r>
              <a:rPr lang="en-US" dirty="0"/>
              <a:t> – what software systems support the work,</a:t>
            </a:r>
          </a:p>
          <a:p>
            <a:r>
              <a:rPr lang="en-US" b="1" dirty="0"/>
              <a:t>Technology</a:t>
            </a:r>
            <a:r>
              <a:rPr lang="en-US" dirty="0"/>
              <a:t> – what hardware, networks, and technical tools are used.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Q. How is Maturity Assessed? (The Report Card Process)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EA maturity assessment is a systematic evaluation process used by organizations to determine their current level of enterprise architecture maturity. </a:t>
            </a:r>
          </a:p>
          <a:p>
            <a:pPr marL="0" indent="0">
              <a:buNone/>
            </a:pPr>
            <a:r>
              <a:rPr lang="en-US" dirty="0"/>
              <a:t>It involves </a:t>
            </a:r>
            <a:r>
              <a:rPr lang="en-US" u="sng" dirty="0"/>
              <a:t>evaluating the organization's EA processes, practices, tools, and outcomes against a predefined </a:t>
            </a:r>
            <a:r>
              <a:rPr lang="en-US" dirty="0"/>
              <a:t>maturity model. The assessment helps organizations understand their strengths, weaknesses, and gaps in their EA practice.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F4F822-1D73-B5DD-DDB0-C049458FB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Jamin Rai (MIT 2082 Batch)</a:t>
            </a:r>
          </a:p>
        </p:txBody>
      </p:sp>
    </p:spTree>
    <p:extLst>
      <p:ext uri="{BB962C8B-B14F-4D97-AF65-F5344CB8AC3E}">
        <p14:creationId xmlns:p14="http://schemas.microsoft.com/office/powerpoint/2010/main" val="77450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E8887-1051-DB7E-6BA3-8DD0244F7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TOGAF Model (Most Popular Framework)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94948-A511-C8ED-A250-7B36BDEA1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TOGAF</a:t>
            </a:r>
            <a:r>
              <a:rPr lang="en-US" dirty="0"/>
              <a:t> is the world’s most popular </a:t>
            </a:r>
            <a:r>
              <a:rPr lang="en-US" b="1" dirty="0"/>
              <a:t>framework (set of rules and guidelines)</a:t>
            </a:r>
            <a:r>
              <a:rPr lang="en-US" dirty="0"/>
              <a:t> for doing </a:t>
            </a:r>
            <a:r>
              <a:rPr lang="en-US" b="1" dirty="0"/>
              <a:t>Enterprise Architecture</a:t>
            </a:r>
            <a:r>
              <a:rPr lang="en-US" dirty="0"/>
              <a:t> properly.</a:t>
            </a:r>
          </a:p>
          <a:p>
            <a:r>
              <a:rPr lang="en-US" dirty="0"/>
              <a:t>Instead of guessing how to organize a big company’s technology, processes, and data, TOGAF gives you a step-by-step method that has been tested by thousands of companies.</a:t>
            </a:r>
          </a:p>
          <a:p>
            <a:pPr marL="0" indent="0">
              <a:buNone/>
            </a:pP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/>
              <a:t>Architecture Development Method (ADM)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/>
              <a:t>Understand goals -&gt;Plan  -&gt; Build -&gt; Check -&gt;Improve it continuously</a:t>
            </a:r>
            <a:endParaRPr lang="en-US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C9690-EFB8-8668-B4E5-46A4F7011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577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2972-3449-42D1-8185-B4BEFD52A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dirty="0"/>
              <a:t>Thank You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654135-529A-6F6F-3ABD-CDDADC38B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ctr">
              <a:buFontTx/>
              <a:buChar char="-"/>
            </a:pPr>
            <a:r>
              <a:rPr lang="en-US" sz="3600" dirty="0"/>
              <a:t>Jamin Rai</a:t>
            </a:r>
          </a:p>
          <a:p>
            <a:pPr marL="342900" indent="-342900" algn="ctr">
              <a:buFontTx/>
              <a:buChar char="-"/>
            </a:pPr>
            <a:r>
              <a:rPr lang="en-US" sz="3600" dirty="0"/>
              <a:t>MIT ( Batch 2082), BMC</a:t>
            </a:r>
          </a:p>
          <a:p>
            <a:pPr marL="342900" indent="-342900" algn="ctr">
              <a:buFontTx/>
              <a:buChar char="-"/>
            </a:pPr>
            <a:endParaRPr lang="en-US" sz="36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A913AD-21B3-AC85-B034-B990C22E6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84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338C9-8D52-8116-0917-410FCC42E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28" y="1285878"/>
            <a:ext cx="11029616" cy="1188720"/>
          </a:xfrm>
        </p:spPr>
        <p:txBody>
          <a:bodyPr/>
          <a:lstStyle/>
          <a:p>
            <a:r>
              <a:rPr lang="en-US" b="1" dirty="0"/>
              <a:t>What is Enterprise Architecture (EA)?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13B8D-4351-3994-CC3B-EBEBFCCBD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of </a:t>
            </a:r>
            <a:r>
              <a:rPr lang="en-US" b="1" dirty="0"/>
              <a:t>Enterprise Architecture (EA)</a:t>
            </a:r>
            <a:r>
              <a:rPr lang="en-US" dirty="0"/>
              <a:t> as the </a:t>
            </a:r>
            <a:r>
              <a:rPr lang="en-US" b="1" dirty="0"/>
              <a:t>master blueprint of a company</a:t>
            </a:r>
            <a:r>
              <a:rPr lang="en-US" dirty="0"/>
              <a:t> — just like how a building has a blueprint showing walls, rooms, and electrical wiring, a company has an "architecture" that shows how its </a:t>
            </a:r>
            <a:r>
              <a:rPr lang="en-US" b="1" dirty="0"/>
              <a:t>business goals, people, processes, and technology (IT systems)</a:t>
            </a:r>
            <a:r>
              <a:rPr lang="en-US" dirty="0"/>
              <a:t> all fit together.</a:t>
            </a:r>
          </a:p>
          <a:p>
            <a:r>
              <a:rPr lang="en-US" dirty="0"/>
              <a:t>Imagine a big company like a school or a big shop. It has many parts: teachers/staff (business side), classrooms and books (processes), computers and internet (technology), and student records (data).</a:t>
            </a:r>
          </a:p>
        </p:txBody>
      </p:sp>
      <p:pic>
        <p:nvPicPr>
          <p:cNvPr id="4" name="Picture 3" descr="How to Make Blueprint Paper">
            <a:extLst>
              <a:ext uri="{FF2B5EF4-FFF2-40B4-BE49-F238E27FC236}">
                <a16:creationId xmlns:a16="http://schemas.microsoft.com/office/drawing/2014/main" id="{53131077-5DE2-6434-2344-EF2306EE6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105" y="702156"/>
            <a:ext cx="3520167" cy="235616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71D14-83EB-36A0-D148-DF003CA94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152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24722-7436-EAAB-CA5C-0A68401F8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"Maturity" in EA?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99A47-FFE9-3B42-6137-0B623A6B5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318707" cy="408305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Maturity</a:t>
            </a:r>
            <a:r>
              <a:rPr lang="en-US" dirty="0"/>
              <a:t> means </a:t>
            </a:r>
            <a:r>
              <a:rPr lang="en-US" sz="2400" b="1" dirty="0"/>
              <a:t>how grown-up, organized, and effective</a:t>
            </a:r>
            <a:r>
              <a:rPr lang="en-US" sz="2400" dirty="0"/>
              <a:t> </a:t>
            </a:r>
            <a:r>
              <a:rPr lang="en-US" dirty="0"/>
              <a:t>the company's EA practice is.</a:t>
            </a:r>
          </a:p>
          <a:p>
            <a:r>
              <a:rPr lang="en-US" dirty="0"/>
              <a:t>Low maturity = Like a messy room – things are done randomly, lots of waste and problems.</a:t>
            </a:r>
          </a:p>
          <a:p>
            <a:r>
              <a:rPr lang="en-US" dirty="0"/>
              <a:t>High maturity = Like a well-planned smart home – everything is organized, efficient, and improves automatically.</a:t>
            </a:r>
          </a:p>
          <a:p>
            <a:pPr marL="0" indent="0">
              <a:buNone/>
            </a:pPr>
            <a:r>
              <a:rPr lang="en-US" dirty="0"/>
              <a:t>-------------------------------------------------------------------------------------------------------------------------------</a:t>
            </a:r>
          </a:p>
          <a:p>
            <a:r>
              <a:rPr lang="en-US" dirty="0"/>
              <a:t>Think of it like </a:t>
            </a:r>
            <a:r>
              <a:rPr lang="en-US" b="1" dirty="0"/>
              <a:t>school grades</a:t>
            </a:r>
            <a:r>
              <a:rPr lang="en-US" dirty="0"/>
              <a:t>:</a:t>
            </a:r>
          </a:p>
          <a:p>
            <a:r>
              <a:rPr lang="en-US" dirty="0"/>
              <a:t>A </a:t>
            </a:r>
            <a:r>
              <a:rPr lang="en-US" b="1" dirty="0"/>
              <a:t>Level 1 student</a:t>
            </a:r>
            <a:r>
              <a:rPr lang="en-US" dirty="0"/>
              <a:t> just started learning and makes lots of mistakes.</a:t>
            </a:r>
          </a:p>
          <a:p>
            <a:r>
              <a:rPr lang="en-US" dirty="0"/>
              <a:t>A </a:t>
            </a:r>
            <a:r>
              <a:rPr lang="en-US" b="1" dirty="0"/>
              <a:t>Level 10 student</a:t>
            </a:r>
            <a:r>
              <a:rPr lang="en-US" dirty="0"/>
              <a:t> is a topper — </a:t>
            </a:r>
            <a:r>
              <a:rPr lang="en-US" dirty="0" err="1"/>
              <a:t>organised</a:t>
            </a:r>
            <a:r>
              <a:rPr lang="en-US" dirty="0"/>
              <a:t>, disciplined, and getting great results.</a:t>
            </a:r>
          </a:p>
          <a:p>
            <a:pPr marL="0" indent="0">
              <a:buNone/>
            </a:pPr>
            <a:r>
              <a:rPr lang="en-US" dirty="0"/>
              <a:t>   It indicates how well an organization's current EA practices support its overall business strategy and objectives.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Companies check their EA maturity to know where they stand and how to improve. Most models use </a:t>
            </a:r>
            <a:r>
              <a:rPr lang="en-US" b="1" dirty="0"/>
              <a:t>5 levels</a:t>
            </a:r>
            <a:r>
              <a:rPr lang="en-US" dirty="0"/>
              <a:t> (stages)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AB705-7309-9E59-A551-7EB3E5279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B9EA43-42FC-B604-8A50-BC442850F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026400" y="0"/>
            <a:ext cx="4165600" cy="219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09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5DB87-B8B1-4771-CE51-82AB62D6F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Maturity Model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28FE27D7-E9D0-3769-8205-AA151009B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434591"/>
              </p:ext>
            </p:extLst>
          </p:nvPr>
        </p:nvGraphicFramePr>
        <p:xfrm>
          <a:off x="581025" y="2341563"/>
          <a:ext cx="11029950" cy="3633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014FD4-D0F5-B76C-5E3E-BE9347126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27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25DBA-70EE-3C7A-5E72-44F2911D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Level 01 :  The 5 Levels of EA Maturity (Easy Explanation)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BFC65-B70D-8403-D695-AD4F5B440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Initial / Ad-hoc (Starting Stage)</a:t>
            </a:r>
            <a:endParaRPr lang="en-US" sz="2800" dirty="0"/>
          </a:p>
          <a:p>
            <a:pPr lvl="1"/>
            <a:r>
              <a:rPr lang="en-US" sz="2400" dirty="0"/>
              <a:t>No proper plan. IT and business teams work separately.</a:t>
            </a:r>
          </a:p>
          <a:p>
            <a:pPr lvl="1"/>
            <a:r>
              <a:rPr lang="en-US" sz="2400" dirty="0"/>
              <a:t>Decisions are made case-by-case (like fixing problems only when they appear).</a:t>
            </a:r>
          </a:p>
          <a:p>
            <a:pPr lvl="1"/>
            <a:r>
              <a:rPr lang="en-US" sz="2400" dirty="0"/>
              <a:t>Problems: High costs, repeated mistakes, no big picture.</a:t>
            </a:r>
          </a:p>
          <a:p>
            <a:pPr lvl="1"/>
            <a:r>
              <a:rPr lang="en-US" sz="2400" dirty="0"/>
              <a:t>Example: A shop owner buys random software without thinking how it fits the whole business.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67F0BA-159D-C7F0-89FC-05A706D15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107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26DC1-CE57-EBEF-BCB6-60840B07E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Level 02 : </a:t>
            </a:r>
            <a:r>
              <a:rPr lang="en-US" dirty="0"/>
              <a:t>Developing / Under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0B21B-D5E2-BC8A-634E-59CC69999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Basic processes start. </a:t>
            </a:r>
          </a:p>
          <a:p>
            <a:r>
              <a:rPr lang="en-US" sz="2800" dirty="0"/>
              <a:t>Some rules and tools appear. </a:t>
            </a:r>
          </a:p>
          <a:p>
            <a:r>
              <a:rPr lang="en-US" sz="2800" dirty="0"/>
              <a:t>Teams begin documenting things, but it's not consistent. </a:t>
            </a:r>
          </a:p>
          <a:p>
            <a:r>
              <a:rPr lang="en-US" sz="2800" dirty="0"/>
              <a:t>EA is recognized but still not fully used. </a:t>
            </a:r>
          </a:p>
          <a:p>
            <a:r>
              <a:rPr lang="en-US" sz="2800" dirty="0"/>
              <a:t>Progress: Some projects get better, but silos (separate groups) remain.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00C216-6CD1-869D-5341-BB700EC7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04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97874-741F-63C2-C946-D6A9F225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Level 03 :  </a:t>
            </a:r>
            <a:r>
              <a:rPr lang="en-US" dirty="0"/>
              <a:t>Defined / Standardized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5880F-7FFD-35F2-1FB4-7CCE0AE65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Clear written rules, standards, and governance (like school rules everyone follows).</a:t>
            </a:r>
          </a:p>
          <a:p>
            <a:r>
              <a:rPr lang="en-US" sz="2800" dirty="0"/>
              <a:t>EA is documented properly with diagrams and models.</a:t>
            </a:r>
          </a:p>
          <a:p>
            <a:r>
              <a:rPr lang="en-US" sz="2800" dirty="0"/>
              <a:t>Business and IT start aligning better.</a:t>
            </a:r>
          </a:p>
          <a:p>
            <a:r>
              <a:rPr lang="en-US" sz="2800" dirty="0"/>
              <a:t>Good stage: Company has a proper blueprint.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9DE24E-AEBE-D477-79D9-BDF111BBF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746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2674E-D630-FB46-2A77-7401AD35F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Level 04 : Managed / Measured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636ED-3821-CA8D-B899-DF17A0BAB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Everything is tracked with numbers (metrics).</a:t>
            </a:r>
          </a:p>
          <a:p>
            <a:r>
              <a:rPr lang="en-US" sz="2800" dirty="0"/>
              <a:t>EA is part of regular decision-making and governance.</a:t>
            </a:r>
          </a:p>
          <a:p>
            <a:r>
              <a:rPr lang="en-US" sz="2800" dirty="0"/>
              <a:t>Risks are managed, and improvements are continuous.</a:t>
            </a:r>
          </a:p>
          <a:p>
            <a:r>
              <a:rPr lang="en-US" sz="2800" dirty="0"/>
              <a:t>Leaders use EA for strategy.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5BDA48-49B9-D82B-2629-3A2CAB5B0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67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56B2A-F39D-8397-8CFE-3E3589F51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Levl</a:t>
            </a:r>
            <a:r>
              <a:rPr lang="en-US" dirty="0"/>
              <a:t> 05: O</a:t>
            </a:r>
            <a:r>
              <a:rPr lang="en-US" b="1" dirty="0"/>
              <a:t>ptimizing / Mature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7AECF-3FC7-FCC6-BA28-6860C2893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Focus on Process Improvement.</a:t>
            </a:r>
          </a:p>
          <a:p>
            <a:r>
              <a:rPr lang="en-US" sz="2800" dirty="0"/>
              <a:t>Fully integrated with business goals. </a:t>
            </a:r>
          </a:p>
          <a:p>
            <a:r>
              <a:rPr lang="en-US" sz="2800" dirty="0"/>
              <a:t>The company adapts quickly to new technology or market changes.</a:t>
            </a:r>
          </a:p>
          <a:p>
            <a:r>
              <a:rPr lang="en-US" sz="2800" dirty="0"/>
              <a:t>Best results: Lower costs, faster growth, happy teams.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60BBA0-ED28-0787-5916-7C444FA77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Jamin Rai (MIT 2082 Batch)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4122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1_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289AE2-D2AE-49D1-AFAC-3A79F67942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74</TotalTime>
  <Words>944</Words>
  <Application>Microsoft Office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Algerian</vt:lpstr>
      <vt:lpstr>Arial</vt:lpstr>
      <vt:lpstr>Calibri</vt:lpstr>
      <vt:lpstr>Franklin Gothic Book</vt:lpstr>
      <vt:lpstr>Franklin Gothic Demi</vt:lpstr>
      <vt:lpstr>Gill Sans MT</vt:lpstr>
      <vt:lpstr>Wingdings 2</vt:lpstr>
      <vt:lpstr>DividendVTI</vt:lpstr>
      <vt:lpstr>Gallery</vt:lpstr>
      <vt:lpstr>1_Gallery</vt:lpstr>
      <vt:lpstr>Maturity of Enterprise Architecture Practice</vt:lpstr>
      <vt:lpstr>What is Enterprise Architecture (EA)? </vt:lpstr>
      <vt:lpstr>What is "Maturity" in EA?</vt:lpstr>
      <vt:lpstr>Levels of Maturity Model</vt:lpstr>
      <vt:lpstr>Level 01 :  The 5 Levels of EA Maturity (Easy Explanation) </vt:lpstr>
      <vt:lpstr>Level 02 : Developing / Under Development</vt:lpstr>
      <vt:lpstr>Level 03 :  Defined / Standardized </vt:lpstr>
      <vt:lpstr>Level 04 : Managed / Measured</vt:lpstr>
      <vt:lpstr>Levl 05: Optimizing / Mature </vt:lpstr>
      <vt:lpstr>Why Does Maturity Matter? </vt:lpstr>
      <vt:lpstr>Q. How is Maturity Assessed? (The Report Card Process)  - Main parts of Enterprise Architecture practice </vt:lpstr>
      <vt:lpstr>The TOGAF Model (Most Popular Framework)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Rai</dc:creator>
  <cp:lastModifiedBy>James Rai</cp:lastModifiedBy>
  <cp:revision>1</cp:revision>
  <dcterms:created xsi:type="dcterms:W3CDTF">2026-05-26T01:26:52Z</dcterms:created>
  <dcterms:modified xsi:type="dcterms:W3CDTF">2026-05-26T02:41:10Z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